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65" r:id="rId4"/>
    <p:sldId id="261" r:id="rId5"/>
    <p:sldId id="263" r:id="rId6"/>
    <p:sldId id="259" r:id="rId7"/>
    <p:sldId id="264" r:id="rId8"/>
    <p:sldId id="260" r:id="rId9"/>
    <p:sldId id="262" r:id="rId10"/>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EBB"/>
    <a:srgbClr val="4A7E5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077" cy="49680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010" y="0"/>
            <a:ext cx="2945076" cy="496809"/>
          </a:xfrm>
          <a:prstGeom prst="rect">
            <a:avLst/>
          </a:prstGeom>
        </p:spPr>
        <p:txBody>
          <a:bodyPr vert="horz" lIns="91440" tIns="45720" rIns="91440" bIns="45720" rtlCol="0"/>
          <a:lstStyle>
            <a:lvl1pPr algn="r">
              <a:defRPr sz="1200"/>
            </a:lvl1pPr>
          </a:lstStyle>
          <a:p>
            <a:fld id="{A4D8B3A5-CA63-40FE-BC45-B0B38F17A0C7}" type="datetimeFigureOut">
              <a:rPr lang="fr-FR" smtClean="0"/>
              <a:pPr/>
              <a:t>07/04/2015</a:t>
            </a:fld>
            <a:endParaRPr lang="fr-FR"/>
          </a:p>
        </p:txBody>
      </p:sp>
      <p:sp>
        <p:nvSpPr>
          <p:cNvPr id="4" name="Espace réservé du pied de page 3"/>
          <p:cNvSpPr>
            <a:spLocks noGrp="1"/>
          </p:cNvSpPr>
          <p:nvPr>
            <p:ph type="ftr" sz="quarter" idx="2"/>
          </p:nvPr>
        </p:nvSpPr>
        <p:spPr>
          <a:xfrm>
            <a:off x="0" y="9429830"/>
            <a:ext cx="2945077" cy="49680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010" y="9429830"/>
            <a:ext cx="2945076" cy="496808"/>
          </a:xfrm>
          <a:prstGeom prst="rect">
            <a:avLst/>
          </a:prstGeom>
        </p:spPr>
        <p:txBody>
          <a:bodyPr vert="horz" lIns="91440" tIns="45720" rIns="91440" bIns="45720" rtlCol="0" anchor="b"/>
          <a:lstStyle>
            <a:lvl1pPr algn="r">
              <a:defRPr sz="1200"/>
            </a:lvl1pPr>
          </a:lstStyle>
          <a:p>
            <a:fld id="{A1549BDB-83BC-4F19-A5CD-CDF80ED0682E}"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3342FF-7CF3-4969-ABCE-EC3877641B0D}" type="datetimeFigureOut">
              <a:rPr lang="fr-FR" smtClean="0"/>
              <a:pPr/>
              <a:t>07/04/2015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E6F19B-E4DA-416F-A8C5-5A994C3BF8B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342FF-7CF3-4969-ABCE-EC3877641B0D}" type="datetimeFigureOut">
              <a:rPr lang="fr-FR" smtClean="0"/>
              <a:pPr/>
              <a:t>07/04/2015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6F19B-E4DA-416F-A8C5-5A994C3BF8B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RD_37074 (1).jpg"/>
          <p:cNvPicPr>
            <a:picLocks noChangeAspect="1"/>
          </p:cNvPicPr>
          <p:nvPr/>
        </p:nvPicPr>
        <p:blipFill>
          <a:blip r:embed="rId2" cstate="print"/>
          <a:stretch>
            <a:fillRect/>
          </a:stretch>
        </p:blipFill>
        <p:spPr>
          <a:xfrm>
            <a:off x="107504" y="476672"/>
            <a:ext cx="8930008" cy="5885005"/>
          </a:xfrm>
          <a:prstGeom prst="rect">
            <a:avLst/>
          </a:prstGeom>
        </p:spPr>
      </p:pic>
      <p:sp>
        <p:nvSpPr>
          <p:cNvPr id="5" name="ZoneTexte 4"/>
          <p:cNvSpPr txBox="1"/>
          <p:nvPr/>
        </p:nvSpPr>
        <p:spPr>
          <a:xfrm>
            <a:off x="727978" y="44624"/>
            <a:ext cx="7565404" cy="1938992"/>
          </a:xfrm>
          <a:prstGeom prst="rect">
            <a:avLst/>
          </a:prstGeom>
          <a:noFill/>
        </p:spPr>
        <p:txBody>
          <a:bodyPr wrap="none" rtlCol="0">
            <a:spAutoFit/>
          </a:bodyPr>
          <a:lstStyle/>
          <a:p>
            <a:r>
              <a:rPr lang="fr-FR" sz="2400" dirty="0" smtClean="0">
                <a:solidFill>
                  <a:schemeClr val="tx2">
                    <a:lumMod val="75000"/>
                  </a:schemeClr>
                </a:solidFill>
              </a:rPr>
              <a:t>Dans le cadre de la COP-21 à Paris en décembre 2015</a:t>
            </a:r>
          </a:p>
          <a:p>
            <a:r>
              <a:rPr lang="fr-FR" sz="3200" b="1" dirty="0" smtClean="0">
                <a:solidFill>
                  <a:schemeClr val="bg1"/>
                </a:solidFill>
              </a:rPr>
              <a:t>L’IRD propose des dispositifs pédagogiques </a:t>
            </a:r>
          </a:p>
          <a:p>
            <a:r>
              <a:rPr lang="fr-FR" sz="3200" b="1" dirty="0" smtClean="0">
                <a:solidFill>
                  <a:schemeClr val="bg1"/>
                </a:solidFill>
              </a:rPr>
              <a:t>et des ressources documentaires </a:t>
            </a:r>
          </a:p>
          <a:p>
            <a:r>
              <a:rPr lang="fr-FR" sz="3200" b="1" dirty="0" smtClean="0">
                <a:solidFill>
                  <a:schemeClr val="bg1"/>
                </a:solidFill>
              </a:rPr>
              <a:t>pour les jeunes</a:t>
            </a:r>
            <a:endParaRPr lang="fr-FR" sz="3200" b="1" dirty="0">
              <a:solidFill>
                <a:schemeClr val="bg1"/>
              </a:solidFill>
            </a:endParaRPr>
          </a:p>
        </p:txBody>
      </p:sp>
      <p:pic>
        <p:nvPicPr>
          <p:cNvPr id="4" name="Image 3" descr="logo-cyan-IRD_450.png"/>
          <p:cNvPicPr>
            <a:picLocks noChangeAspect="1"/>
          </p:cNvPicPr>
          <p:nvPr/>
        </p:nvPicPr>
        <p:blipFill>
          <a:blip r:embed="rId3" cstate="print"/>
          <a:stretch>
            <a:fillRect/>
          </a:stretch>
        </p:blipFill>
        <p:spPr>
          <a:xfrm>
            <a:off x="6821363" y="5699575"/>
            <a:ext cx="2071117" cy="1113801"/>
          </a:xfrm>
          <a:prstGeom prst="rect">
            <a:avLst/>
          </a:prstGeom>
        </p:spPr>
      </p:pic>
      <p:sp>
        <p:nvSpPr>
          <p:cNvPr id="8" name="Rectangle 7"/>
          <p:cNvSpPr/>
          <p:nvPr/>
        </p:nvSpPr>
        <p:spPr>
          <a:xfrm>
            <a:off x="-108520" y="6505599"/>
            <a:ext cx="6840760" cy="307777"/>
          </a:xfrm>
          <a:prstGeom prst="rect">
            <a:avLst/>
          </a:prstGeom>
        </p:spPr>
        <p:txBody>
          <a:bodyPr wrap="square">
            <a:spAutoFit/>
          </a:bodyPr>
          <a:lstStyle/>
          <a:p>
            <a:pPr algn="r"/>
            <a:r>
              <a:rPr lang="fr-FR" sz="1400" b="1" i="1" dirty="0" smtClean="0">
                <a:solidFill>
                  <a:schemeClr val="tx2">
                    <a:lumMod val="75000"/>
                  </a:schemeClr>
                </a:solidFill>
              </a:rPr>
              <a:t>Direction de l’information et de la culture scientifiques pour le sud</a:t>
            </a:r>
            <a:endParaRPr lang="fr-FR" sz="14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rot="20768147">
            <a:off x="-276361" y="312915"/>
            <a:ext cx="4152609" cy="90704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ZoneTexte 1"/>
          <p:cNvSpPr txBox="1"/>
          <p:nvPr/>
        </p:nvSpPr>
        <p:spPr>
          <a:xfrm>
            <a:off x="1403648" y="5530006"/>
            <a:ext cx="6696744" cy="923330"/>
          </a:xfrm>
          <a:prstGeom prst="rect">
            <a:avLst/>
          </a:prstGeom>
          <a:noFill/>
        </p:spPr>
        <p:txBody>
          <a:bodyPr wrap="square" rtlCol="0">
            <a:spAutoFit/>
          </a:bodyPr>
          <a:lstStyle/>
          <a:p>
            <a:pPr algn="just"/>
            <a:r>
              <a:rPr lang="fr-FR" dirty="0" smtClean="0"/>
              <a:t>De faire </a:t>
            </a:r>
            <a:r>
              <a:rPr lang="fr-FR" dirty="0"/>
              <a:t>découvrir le </a:t>
            </a:r>
            <a:r>
              <a:rPr lang="fr-FR" b="1" dirty="0"/>
              <a:t>rôle de la recherche </a:t>
            </a:r>
            <a:r>
              <a:rPr lang="fr-FR" dirty="0"/>
              <a:t>pour la compréhension des changements climatiques et </a:t>
            </a:r>
            <a:r>
              <a:rPr lang="fr-FR" dirty="0" smtClean="0"/>
              <a:t>leur incidence pour </a:t>
            </a:r>
            <a:r>
              <a:rPr lang="fr-FR" dirty="0"/>
              <a:t>le développement et l’environnement des pays du Sud</a:t>
            </a:r>
          </a:p>
        </p:txBody>
      </p:sp>
      <p:sp>
        <p:nvSpPr>
          <p:cNvPr id="3" name="Rectangle 2"/>
          <p:cNvSpPr/>
          <p:nvPr/>
        </p:nvSpPr>
        <p:spPr>
          <a:xfrm>
            <a:off x="655732" y="611977"/>
            <a:ext cx="3700244" cy="584775"/>
          </a:xfrm>
          <a:prstGeom prst="rect">
            <a:avLst/>
          </a:prstGeom>
          <a:solidFill>
            <a:schemeClr val="bg1"/>
          </a:solidFill>
        </p:spPr>
        <p:txBody>
          <a:bodyPr wrap="none">
            <a:spAutoFit/>
          </a:bodyPr>
          <a:lstStyle/>
          <a:p>
            <a:pPr lvl="0"/>
            <a:r>
              <a:rPr lang="fr-FR" sz="3200" b="1" dirty="0" smtClean="0">
                <a:solidFill>
                  <a:prstClr val="black"/>
                </a:solidFill>
              </a:rPr>
              <a:t>Contexte et objectifs</a:t>
            </a:r>
            <a:endParaRPr lang="fr-FR" sz="3200" b="1" dirty="0">
              <a:solidFill>
                <a:prstClr val="black"/>
              </a:solidFill>
            </a:endParaRPr>
          </a:p>
        </p:txBody>
      </p:sp>
      <p:sp>
        <p:nvSpPr>
          <p:cNvPr id="4" name="Rectangle 3"/>
          <p:cNvSpPr/>
          <p:nvPr/>
        </p:nvSpPr>
        <p:spPr>
          <a:xfrm>
            <a:off x="1403648" y="4449886"/>
            <a:ext cx="6696000" cy="923330"/>
          </a:xfrm>
          <a:prstGeom prst="rect">
            <a:avLst/>
          </a:prstGeom>
        </p:spPr>
        <p:txBody>
          <a:bodyPr wrap="square">
            <a:spAutoFit/>
          </a:bodyPr>
          <a:lstStyle/>
          <a:p>
            <a:pPr algn="just"/>
            <a:r>
              <a:rPr lang="fr-FR" dirty="0" smtClean="0"/>
              <a:t>D’inviter les jeunes à conduire une </a:t>
            </a:r>
            <a:r>
              <a:rPr lang="fr-FR" b="1" dirty="0" smtClean="0"/>
              <a:t>réflexion informée et critique </a:t>
            </a:r>
            <a:r>
              <a:rPr lang="fr-FR" dirty="0" smtClean="0"/>
              <a:t>sur la question des changements climatiques, les mettre en situation de participer aux débats qui font l’actualité et leur donner envie d’agir</a:t>
            </a:r>
            <a:endParaRPr lang="fr-FR" dirty="0"/>
          </a:p>
        </p:txBody>
      </p:sp>
      <p:sp>
        <p:nvSpPr>
          <p:cNvPr id="6" name="Rectangle 5"/>
          <p:cNvSpPr/>
          <p:nvPr/>
        </p:nvSpPr>
        <p:spPr>
          <a:xfrm>
            <a:off x="971601" y="1916832"/>
            <a:ext cx="7344816" cy="1477328"/>
          </a:xfrm>
          <a:prstGeom prst="rect">
            <a:avLst/>
          </a:prstGeom>
        </p:spPr>
        <p:txBody>
          <a:bodyPr wrap="square">
            <a:spAutoFit/>
          </a:bodyPr>
          <a:lstStyle/>
          <a:p>
            <a:pPr algn="just"/>
            <a:r>
              <a:rPr lang="fr-FR" dirty="0" smtClean="0"/>
              <a:t>Dans la perspective de la COP21, aussi appelée Paris 2015, qui aura lieu du 30 novembre au 11 décembre, de nombreuses </a:t>
            </a:r>
            <a:r>
              <a:rPr lang="fr-FR" b="1" dirty="0" smtClean="0"/>
              <a:t>rencontres entre les scientifiques de l’IRD et le grand public et les scolaires</a:t>
            </a:r>
            <a:r>
              <a:rPr lang="fr-FR" dirty="0" smtClean="0"/>
              <a:t> sont organisées par l’IRD à travers le monde : clubs jeunes, conférences, interventions en lycées, Fête de la Science, etc... </a:t>
            </a:r>
            <a:endParaRPr lang="fr-FR" dirty="0"/>
          </a:p>
        </p:txBody>
      </p:sp>
      <p:grpSp>
        <p:nvGrpSpPr>
          <p:cNvPr id="13" name="Groupe 63"/>
          <p:cNvGrpSpPr/>
          <p:nvPr/>
        </p:nvGrpSpPr>
        <p:grpSpPr>
          <a:xfrm rot="20740965" flipH="1">
            <a:off x="691954" y="2078943"/>
            <a:ext cx="157351" cy="87578"/>
            <a:chOff x="3419872" y="3573016"/>
            <a:chExt cx="1656184" cy="432048"/>
          </a:xfrm>
          <a:solidFill>
            <a:schemeClr val="bg1"/>
          </a:solidFill>
        </p:grpSpPr>
        <p:sp>
          <p:nvSpPr>
            <p:cNvPr id="14" name="Rectangle à coins arrondis 13"/>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nvGrpSpPr>
          <p:cNvPr id="16" name="Groupe 63"/>
          <p:cNvGrpSpPr/>
          <p:nvPr/>
        </p:nvGrpSpPr>
        <p:grpSpPr>
          <a:xfrm rot="20740965" flipH="1">
            <a:off x="691954" y="3857909"/>
            <a:ext cx="157351" cy="87578"/>
            <a:chOff x="3419872" y="3573016"/>
            <a:chExt cx="1656184" cy="432048"/>
          </a:xfrm>
          <a:solidFill>
            <a:schemeClr val="bg1"/>
          </a:solidFill>
        </p:grpSpPr>
        <p:sp>
          <p:nvSpPr>
            <p:cNvPr id="17" name="Rectangle à coins arrondis 16"/>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sp>
        <p:nvSpPr>
          <p:cNvPr id="19" name="Rectangle 18"/>
          <p:cNvSpPr/>
          <p:nvPr/>
        </p:nvSpPr>
        <p:spPr>
          <a:xfrm>
            <a:off x="971601" y="3717032"/>
            <a:ext cx="7272808" cy="646331"/>
          </a:xfrm>
          <a:prstGeom prst="rect">
            <a:avLst/>
          </a:prstGeom>
        </p:spPr>
        <p:txBody>
          <a:bodyPr wrap="square">
            <a:spAutoFit/>
          </a:bodyPr>
          <a:lstStyle/>
          <a:p>
            <a:pPr algn="just"/>
            <a:r>
              <a:rPr lang="fr-FR" dirty="0" smtClean="0"/>
              <a:t>A cet effet l’IRD propose des actions en direction des jeunes qui auront pour objectifs :</a:t>
            </a:r>
            <a:endParaRPr lang="fr-FR" dirty="0"/>
          </a:p>
        </p:txBody>
      </p:sp>
      <p:grpSp>
        <p:nvGrpSpPr>
          <p:cNvPr id="20" name="Groupe 63"/>
          <p:cNvGrpSpPr/>
          <p:nvPr/>
        </p:nvGrpSpPr>
        <p:grpSpPr>
          <a:xfrm rot="20740965" flipH="1">
            <a:off x="1193304" y="4607911"/>
            <a:ext cx="204663" cy="71643"/>
            <a:chOff x="3419871" y="3573014"/>
            <a:chExt cx="1656185" cy="432048"/>
          </a:xfrm>
          <a:solidFill>
            <a:schemeClr val="bg1"/>
          </a:solidFill>
        </p:grpSpPr>
        <p:sp>
          <p:nvSpPr>
            <p:cNvPr id="21" name="Rectangle à coins arrondis 20"/>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nvGrpSpPr>
          <p:cNvPr id="23" name="Groupe 63"/>
          <p:cNvGrpSpPr/>
          <p:nvPr/>
        </p:nvGrpSpPr>
        <p:grpSpPr>
          <a:xfrm rot="20740965" flipH="1">
            <a:off x="1193304" y="5685441"/>
            <a:ext cx="204663" cy="71643"/>
            <a:chOff x="3419871" y="3573014"/>
            <a:chExt cx="1656185" cy="432048"/>
          </a:xfrm>
          <a:solidFill>
            <a:schemeClr val="bg1"/>
          </a:solidFill>
        </p:grpSpPr>
        <p:sp>
          <p:nvSpPr>
            <p:cNvPr id="24" name="Rectangle à coins arrondis 23"/>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rot="20768147">
            <a:off x="-276361" y="168899"/>
            <a:ext cx="4152609" cy="90704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Rectangle 2"/>
          <p:cNvSpPr/>
          <p:nvPr/>
        </p:nvSpPr>
        <p:spPr>
          <a:xfrm>
            <a:off x="655732" y="467961"/>
            <a:ext cx="3594830" cy="584775"/>
          </a:xfrm>
          <a:prstGeom prst="rect">
            <a:avLst/>
          </a:prstGeom>
          <a:solidFill>
            <a:schemeClr val="bg1"/>
          </a:solidFill>
        </p:spPr>
        <p:txBody>
          <a:bodyPr wrap="none">
            <a:spAutoFit/>
          </a:bodyPr>
          <a:lstStyle/>
          <a:p>
            <a:pPr lvl="0"/>
            <a:r>
              <a:rPr lang="fr-FR" sz="3200" b="1" dirty="0" smtClean="0">
                <a:solidFill>
                  <a:prstClr val="black"/>
                </a:solidFill>
              </a:rPr>
              <a:t>Dispositifs proposés</a:t>
            </a:r>
            <a:endParaRPr lang="fr-FR" sz="3200" b="1" dirty="0">
              <a:solidFill>
                <a:prstClr val="black"/>
              </a:solidFill>
            </a:endParaRPr>
          </a:p>
        </p:txBody>
      </p:sp>
      <p:sp>
        <p:nvSpPr>
          <p:cNvPr id="4" name="Rectangle à coins arrondis 3"/>
          <p:cNvSpPr/>
          <p:nvPr/>
        </p:nvSpPr>
        <p:spPr>
          <a:xfrm>
            <a:off x="251520" y="5355233"/>
            <a:ext cx="2232248" cy="1224000"/>
          </a:xfrm>
          <a:prstGeom prst="roundRect">
            <a:avLst/>
          </a:prstGeom>
          <a:solidFill>
            <a:schemeClr val="bg1">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5" name="Rectangle à coins arrondis 4"/>
          <p:cNvSpPr/>
          <p:nvPr/>
        </p:nvSpPr>
        <p:spPr>
          <a:xfrm>
            <a:off x="323528" y="1628800"/>
            <a:ext cx="2160240" cy="648072"/>
          </a:xfrm>
          <a:prstGeom prst="roundRect">
            <a:avLst/>
          </a:prstGeom>
          <a:solidFill>
            <a:schemeClr val="accent6">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251520" y="2708920"/>
            <a:ext cx="2232248" cy="1872208"/>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7" name="ZoneTexte 6"/>
          <p:cNvSpPr txBox="1"/>
          <p:nvPr/>
        </p:nvSpPr>
        <p:spPr>
          <a:xfrm>
            <a:off x="901080" y="1772816"/>
            <a:ext cx="862608" cy="307777"/>
          </a:xfrm>
          <a:prstGeom prst="rect">
            <a:avLst/>
          </a:prstGeom>
          <a:noFill/>
        </p:spPr>
        <p:txBody>
          <a:bodyPr wrap="none" rtlCol="0">
            <a:spAutoFit/>
          </a:bodyPr>
          <a:lstStyle/>
          <a:p>
            <a:r>
              <a:rPr lang="fr-FR" sz="1400" b="1" cap="small" dirty="0" smtClean="0">
                <a:solidFill>
                  <a:schemeClr val="bg1"/>
                </a:solidFill>
              </a:rPr>
              <a:t>Vous êtes</a:t>
            </a:r>
            <a:endParaRPr lang="fr-FR" sz="1400" b="1" cap="small" dirty="0">
              <a:solidFill>
                <a:schemeClr val="bg1"/>
              </a:solidFill>
            </a:endParaRPr>
          </a:p>
        </p:txBody>
      </p:sp>
      <p:sp>
        <p:nvSpPr>
          <p:cNvPr id="8" name="Rectangle 7"/>
          <p:cNvSpPr/>
          <p:nvPr/>
        </p:nvSpPr>
        <p:spPr>
          <a:xfrm>
            <a:off x="323528" y="2852936"/>
            <a:ext cx="2160240" cy="923330"/>
          </a:xfrm>
          <a:prstGeom prst="rect">
            <a:avLst/>
          </a:prstGeom>
        </p:spPr>
        <p:txBody>
          <a:bodyPr wrap="square">
            <a:spAutoFit/>
          </a:bodyPr>
          <a:lstStyle/>
          <a:p>
            <a:r>
              <a:rPr lang="fr-FR" sz="1400" b="1" dirty="0" smtClean="0"/>
              <a:t>Enseignants </a:t>
            </a:r>
          </a:p>
          <a:p>
            <a:r>
              <a:rPr lang="fr-FR" sz="1000" i="1" dirty="0" smtClean="0"/>
              <a:t>(</a:t>
            </a:r>
            <a:r>
              <a:rPr lang="fr-FR" sz="1000" i="1" dirty="0" err="1" smtClean="0"/>
              <a:t>SciencesPhysiques</a:t>
            </a:r>
            <a:r>
              <a:rPr lang="fr-FR" sz="1000" i="1" dirty="0" smtClean="0"/>
              <a:t>, Sciences de la Vie et de la Terre, Histoire-Géographie, Français, Ecologie…</a:t>
            </a:r>
          </a:p>
          <a:p>
            <a:endParaRPr lang="fr-FR" sz="1000" i="1" dirty="0"/>
          </a:p>
        </p:txBody>
      </p:sp>
      <p:sp>
        <p:nvSpPr>
          <p:cNvPr id="9" name="Rectangle 8"/>
          <p:cNvSpPr/>
          <p:nvPr/>
        </p:nvSpPr>
        <p:spPr>
          <a:xfrm>
            <a:off x="323528" y="5517232"/>
            <a:ext cx="2160240" cy="769441"/>
          </a:xfrm>
          <a:prstGeom prst="rect">
            <a:avLst/>
          </a:prstGeom>
        </p:spPr>
        <p:txBody>
          <a:bodyPr wrap="square">
            <a:spAutoFit/>
          </a:bodyPr>
          <a:lstStyle/>
          <a:p>
            <a:r>
              <a:rPr lang="fr-FR" sz="1400" b="1" dirty="0" smtClean="0"/>
              <a:t>Enseignants </a:t>
            </a:r>
          </a:p>
          <a:p>
            <a:r>
              <a:rPr lang="fr-FR" sz="1000" i="1" dirty="0" smtClean="0"/>
              <a:t>(</a:t>
            </a:r>
            <a:r>
              <a:rPr lang="fr-FR" sz="1000" i="1" dirty="0" err="1" smtClean="0"/>
              <a:t>SciencesPhysiques</a:t>
            </a:r>
            <a:r>
              <a:rPr lang="fr-FR" sz="1000" i="1" dirty="0" smtClean="0"/>
              <a:t>, Sciences de la Vie et de la Terre, Histoire-Géographie, Français, Ecologie…)</a:t>
            </a:r>
            <a:endParaRPr lang="fr-FR" sz="1400" i="1" dirty="0" smtClean="0"/>
          </a:p>
        </p:txBody>
      </p:sp>
      <p:grpSp>
        <p:nvGrpSpPr>
          <p:cNvPr id="13" name="Groupe 12"/>
          <p:cNvGrpSpPr/>
          <p:nvPr/>
        </p:nvGrpSpPr>
        <p:grpSpPr>
          <a:xfrm>
            <a:off x="1115616" y="4221088"/>
            <a:ext cx="2037076" cy="684396"/>
            <a:chOff x="4220542" y="3993318"/>
            <a:chExt cx="2037076" cy="684396"/>
          </a:xfrm>
        </p:grpSpPr>
        <p:sp>
          <p:nvSpPr>
            <p:cNvPr id="11" name="Rectangle à coins arrondis 10"/>
            <p:cNvSpPr/>
            <p:nvPr/>
          </p:nvSpPr>
          <p:spPr>
            <a:xfrm rot="20740965">
              <a:off x="4252832" y="3993318"/>
              <a:ext cx="1968469" cy="6843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20740965">
              <a:off x="4220542" y="4026441"/>
              <a:ext cx="2037076" cy="600164"/>
            </a:xfrm>
            <a:prstGeom prst="rect">
              <a:avLst/>
            </a:prstGeom>
            <a:solidFill>
              <a:schemeClr val="bg1"/>
            </a:solidFill>
          </p:spPr>
          <p:txBody>
            <a:bodyPr wrap="square">
              <a:spAutoFit/>
            </a:bodyPr>
            <a:lstStyle/>
            <a:p>
              <a:pPr lvl="0" algn="ctr"/>
              <a:r>
                <a:rPr lang="fr-FR" sz="1100" i="1" dirty="0" smtClean="0">
                  <a:solidFill>
                    <a:prstClr val="black"/>
                  </a:solidFill>
                </a:rPr>
                <a:t>Et vous montez un projet avec l’appui d’un centre ou d’une représentation de l’IRD</a:t>
              </a:r>
              <a:endParaRPr lang="fr-FR" sz="1100" i="1" dirty="0">
                <a:solidFill>
                  <a:prstClr val="black"/>
                </a:solidFill>
              </a:endParaRPr>
            </a:p>
          </p:txBody>
        </p:sp>
      </p:grpSp>
      <p:grpSp>
        <p:nvGrpSpPr>
          <p:cNvPr id="14" name="Groupe 13"/>
          <p:cNvGrpSpPr/>
          <p:nvPr/>
        </p:nvGrpSpPr>
        <p:grpSpPr>
          <a:xfrm rot="20740965">
            <a:off x="1431349" y="6227883"/>
            <a:ext cx="1656184" cy="432048"/>
            <a:chOff x="3419872" y="3573016"/>
            <a:chExt cx="1656184" cy="432048"/>
          </a:xfrm>
          <a:solidFill>
            <a:schemeClr val="bg1"/>
          </a:solidFill>
        </p:grpSpPr>
        <p:sp>
          <p:nvSpPr>
            <p:cNvPr id="15" name="Rectangle à coins arrondis 14"/>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419872" y="3573016"/>
              <a:ext cx="1656184" cy="430887"/>
            </a:xfrm>
            <a:prstGeom prst="rect">
              <a:avLst/>
            </a:prstGeom>
            <a:grpFill/>
          </p:spPr>
          <p:txBody>
            <a:bodyPr wrap="square">
              <a:spAutoFit/>
            </a:bodyPr>
            <a:lstStyle/>
            <a:p>
              <a:pPr lvl="0" algn="ctr"/>
              <a:r>
                <a:rPr lang="fr-FR" sz="1100" i="1" dirty="0" smtClean="0">
                  <a:solidFill>
                    <a:prstClr val="black"/>
                  </a:solidFill>
                </a:rPr>
                <a:t>Vous travaillez en autonomie</a:t>
              </a:r>
              <a:endParaRPr lang="fr-FR" sz="1100" i="1" dirty="0">
                <a:solidFill>
                  <a:prstClr val="black"/>
                </a:solidFill>
              </a:endParaRPr>
            </a:p>
          </p:txBody>
        </p:sp>
      </p:grpSp>
      <p:grpSp>
        <p:nvGrpSpPr>
          <p:cNvPr id="17" name="Groupe 16"/>
          <p:cNvGrpSpPr/>
          <p:nvPr/>
        </p:nvGrpSpPr>
        <p:grpSpPr>
          <a:xfrm>
            <a:off x="3292461" y="1628800"/>
            <a:ext cx="1728192" cy="648072"/>
            <a:chOff x="3275856" y="836712"/>
            <a:chExt cx="1728192" cy="648072"/>
          </a:xfrm>
        </p:grpSpPr>
        <p:sp>
          <p:nvSpPr>
            <p:cNvPr id="18" name="Rectangle à coins arrondis 17"/>
            <p:cNvSpPr/>
            <p:nvPr/>
          </p:nvSpPr>
          <p:spPr>
            <a:xfrm>
              <a:off x="3275856" y="836712"/>
              <a:ext cx="1728192" cy="64807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schemeClr>
                </a:solidFill>
              </a:endParaRPr>
            </a:p>
          </p:txBody>
        </p:sp>
        <p:sp>
          <p:nvSpPr>
            <p:cNvPr id="19" name="ZoneTexte 18"/>
            <p:cNvSpPr txBox="1"/>
            <p:nvPr/>
          </p:nvSpPr>
          <p:spPr>
            <a:xfrm>
              <a:off x="3662011" y="889556"/>
              <a:ext cx="965392" cy="523220"/>
            </a:xfrm>
            <a:prstGeom prst="rect">
              <a:avLst/>
            </a:prstGeom>
            <a:noFill/>
          </p:spPr>
          <p:txBody>
            <a:bodyPr wrap="none" rtlCol="0">
              <a:spAutoFit/>
            </a:bodyPr>
            <a:lstStyle/>
            <a:p>
              <a:pPr algn="ctr"/>
              <a:r>
                <a:rPr lang="fr-FR" sz="1400" b="1" cap="small" dirty="0" smtClean="0">
                  <a:solidFill>
                    <a:schemeClr val="accent6">
                      <a:lumMod val="75000"/>
                    </a:schemeClr>
                  </a:solidFill>
                </a:rPr>
                <a:t>Vous vous </a:t>
              </a:r>
            </a:p>
            <a:p>
              <a:pPr algn="ctr"/>
              <a:r>
                <a:rPr lang="fr-FR" sz="1400" b="1" cap="small" dirty="0" smtClean="0">
                  <a:solidFill>
                    <a:schemeClr val="accent6">
                      <a:lumMod val="75000"/>
                    </a:schemeClr>
                  </a:solidFill>
                </a:rPr>
                <a:t>adressez à</a:t>
              </a:r>
              <a:endParaRPr lang="fr-FR" sz="1400" b="1" cap="small" dirty="0">
                <a:solidFill>
                  <a:schemeClr val="accent6">
                    <a:lumMod val="75000"/>
                  </a:schemeClr>
                </a:solidFill>
              </a:endParaRPr>
            </a:p>
          </p:txBody>
        </p:sp>
      </p:grpSp>
      <p:grpSp>
        <p:nvGrpSpPr>
          <p:cNvPr id="20" name="Groupe 19"/>
          <p:cNvGrpSpPr/>
          <p:nvPr/>
        </p:nvGrpSpPr>
        <p:grpSpPr>
          <a:xfrm>
            <a:off x="3292461" y="2708920"/>
            <a:ext cx="1728192" cy="1872208"/>
            <a:chOff x="3284158" y="2348880"/>
            <a:chExt cx="1728192" cy="1080120"/>
          </a:xfrm>
        </p:grpSpPr>
        <p:sp>
          <p:nvSpPr>
            <p:cNvPr id="21" name="Rectangle à coins arrondis 20"/>
            <p:cNvSpPr/>
            <p:nvPr/>
          </p:nvSpPr>
          <p:spPr>
            <a:xfrm>
              <a:off x="3284158" y="2348880"/>
              <a:ext cx="1728192" cy="108012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2" name="Rectangle 21"/>
            <p:cNvSpPr/>
            <p:nvPr/>
          </p:nvSpPr>
          <p:spPr>
            <a:xfrm>
              <a:off x="3320162" y="2564904"/>
              <a:ext cx="1656184" cy="738664"/>
            </a:xfrm>
            <a:prstGeom prst="rect">
              <a:avLst/>
            </a:prstGeom>
          </p:spPr>
          <p:txBody>
            <a:bodyPr wrap="square">
              <a:spAutoFit/>
            </a:bodyPr>
            <a:lstStyle/>
            <a:p>
              <a:pPr algn="ctr"/>
              <a:r>
                <a:rPr lang="fr-FR" sz="1400" b="1" dirty="0" smtClean="0"/>
                <a:t>Collégiens et lycéens francophones</a:t>
              </a:r>
              <a:endParaRPr lang="fr-FR" sz="1600" b="1" dirty="0" smtClean="0"/>
            </a:p>
          </p:txBody>
        </p:sp>
      </p:grpSp>
      <p:grpSp>
        <p:nvGrpSpPr>
          <p:cNvPr id="23" name="Groupe 22"/>
          <p:cNvGrpSpPr/>
          <p:nvPr/>
        </p:nvGrpSpPr>
        <p:grpSpPr>
          <a:xfrm>
            <a:off x="3292461" y="5355233"/>
            <a:ext cx="1728192" cy="1224000"/>
            <a:chOff x="3347864" y="5013176"/>
            <a:chExt cx="1728192" cy="1224000"/>
          </a:xfrm>
          <a:solidFill>
            <a:schemeClr val="bg1">
              <a:lumMod val="95000"/>
            </a:schemeClr>
          </a:solidFill>
        </p:grpSpPr>
        <p:sp>
          <p:nvSpPr>
            <p:cNvPr id="24" name="Rectangle à coins arrondis 23"/>
            <p:cNvSpPr/>
            <p:nvPr/>
          </p:nvSpPr>
          <p:spPr>
            <a:xfrm>
              <a:off x="3347864" y="5013176"/>
              <a:ext cx="1728192" cy="1224000"/>
            </a:xfrm>
            <a:prstGeom prst="roundRect">
              <a:avLst/>
            </a:prstGeom>
            <a:solidFill>
              <a:schemeClr val="bg1">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5" name="Rectangle 24"/>
            <p:cNvSpPr/>
            <p:nvPr/>
          </p:nvSpPr>
          <p:spPr>
            <a:xfrm>
              <a:off x="3383868" y="5229200"/>
              <a:ext cx="1656184" cy="738664"/>
            </a:xfrm>
            <a:prstGeom prst="rect">
              <a:avLst/>
            </a:prstGeom>
            <a:noFill/>
          </p:spPr>
          <p:txBody>
            <a:bodyPr wrap="square">
              <a:spAutoFit/>
            </a:bodyPr>
            <a:lstStyle/>
            <a:p>
              <a:pPr algn="ctr"/>
              <a:r>
                <a:rPr lang="fr-FR" sz="1400" b="1" dirty="0" smtClean="0"/>
                <a:t>Collégiens et lycéens francophones</a:t>
              </a:r>
              <a:endParaRPr lang="fr-FR" sz="1600" b="1" dirty="0" smtClean="0"/>
            </a:p>
          </p:txBody>
        </p:sp>
      </p:grpSp>
      <p:grpSp>
        <p:nvGrpSpPr>
          <p:cNvPr id="26" name="Groupe 25"/>
          <p:cNvGrpSpPr/>
          <p:nvPr/>
        </p:nvGrpSpPr>
        <p:grpSpPr>
          <a:xfrm rot="20740965">
            <a:off x="3752210" y="3987109"/>
            <a:ext cx="1656184" cy="432048"/>
            <a:chOff x="3419872" y="3573016"/>
            <a:chExt cx="1656184" cy="432048"/>
          </a:xfrm>
          <a:solidFill>
            <a:schemeClr val="bg1"/>
          </a:solidFill>
        </p:grpSpPr>
        <p:sp>
          <p:nvSpPr>
            <p:cNvPr id="27" name="Rectangle à coins arrondis 26"/>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419872" y="3573016"/>
              <a:ext cx="1656184" cy="430887"/>
            </a:xfrm>
            <a:prstGeom prst="rect">
              <a:avLst/>
            </a:prstGeom>
            <a:grpFill/>
          </p:spPr>
          <p:txBody>
            <a:bodyPr wrap="square">
              <a:spAutoFit/>
            </a:bodyPr>
            <a:lstStyle/>
            <a:p>
              <a:pPr lvl="0" algn="ctr"/>
              <a:r>
                <a:rPr lang="fr-FR" sz="1100" i="1" dirty="0" smtClean="0">
                  <a:solidFill>
                    <a:prstClr val="black"/>
                  </a:solidFill>
                </a:rPr>
                <a:t>En France et dans les pays </a:t>
              </a:r>
            </a:p>
            <a:p>
              <a:pPr lvl="0" algn="ctr"/>
              <a:r>
                <a:rPr lang="fr-FR" sz="1100" i="1" dirty="0" smtClean="0">
                  <a:solidFill>
                    <a:prstClr val="black"/>
                  </a:solidFill>
                </a:rPr>
                <a:t>où l’IRD est implanté</a:t>
              </a:r>
              <a:endParaRPr lang="fr-FR" sz="1100" i="1" dirty="0">
                <a:solidFill>
                  <a:prstClr val="black"/>
                </a:solidFill>
              </a:endParaRPr>
            </a:p>
          </p:txBody>
        </p:sp>
      </p:grpSp>
      <p:grpSp>
        <p:nvGrpSpPr>
          <p:cNvPr id="29" name="Groupe 28"/>
          <p:cNvGrpSpPr/>
          <p:nvPr/>
        </p:nvGrpSpPr>
        <p:grpSpPr>
          <a:xfrm rot="20740965">
            <a:off x="4167654" y="6227881"/>
            <a:ext cx="1656184" cy="432048"/>
            <a:chOff x="3419872" y="3573016"/>
            <a:chExt cx="1656184" cy="432048"/>
          </a:xfrm>
          <a:solidFill>
            <a:schemeClr val="bg1"/>
          </a:solidFill>
        </p:grpSpPr>
        <p:sp>
          <p:nvSpPr>
            <p:cNvPr id="30" name="Rectangle à coins arrondis 29"/>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3419872" y="3657654"/>
              <a:ext cx="1656184" cy="261610"/>
            </a:xfrm>
            <a:prstGeom prst="rect">
              <a:avLst/>
            </a:prstGeom>
            <a:grpFill/>
          </p:spPr>
          <p:txBody>
            <a:bodyPr wrap="square">
              <a:spAutoFit/>
            </a:bodyPr>
            <a:lstStyle/>
            <a:p>
              <a:pPr lvl="0" algn="ctr"/>
              <a:r>
                <a:rPr lang="fr-FR" sz="1100" i="1" dirty="0" smtClean="0">
                  <a:solidFill>
                    <a:prstClr val="black"/>
                  </a:solidFill>
                </a:rPr>
                <a:t>Dans le monde entier</a:t>
              </a:r>
              <a:endParaRPr lang="fr-FR" sz="1100" i="1" dirty="0">
                <a:solidFill>
                  <a:prstClr val="black"/>
                </a:solidFill>
              </a:endParaRPr>
            </a:p>
          </p:txBody>
        </p:sp>
      </p:grpSp>
      <p:grpSp>
        <p:nvGrpSpPr>
          <p:cNvPr id="32" name="Groupe 31"/>
          <p:cNvGrpSpPr/>
          <p:nvPr/>
        </p:nvGrpSpPr>
        <p:grpSpPr>
          <a:xfrm>
            <a:off x="6444208" y="2708920"/>
            <a:ext cx="1728000" cy="720080"/>
            <a:chOff x="827584" y="2348880"/>
            <a:chExt cx="1728000" cy="432048"/>
          </a:xfrm>
        </p:grpSpPr>
        <p:sp>
          <p:nvSpPr>
            <p:cNvPr id="33" name="Rectangle à coins arrondis 32"/>
            <p:cNvSpPr/>
            <p:nvPr/>
          </p:nvSpPr>
          <p:spPr>
            <a:xfrm>
              <a:off x="827584" y="2348880"/>
              <a:ext cx="1728000" cy="43204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bg1"/>
                </a:solidFill>
              </a:endParaRPr>
            </a:p>
          </p:txBody>
        </p:sp>
        <p:sp>
          <p:nvSpPr>
            <p:cNvPr id="34" name="Rectangle 33"/>
            <p:cNvSpPr/>
            <p:nvPr/>
          </p:nvSpPr>
          <p:spPr>
            <a:xfrm>
              <a:off x="1132425" y="2472571"/>
              <a:ext cx="1118319" cy="184666"/>
            </a:xfrm>
            <a:prstGeom prst="rect">
              <a:avLst/>
            </a:prstGeom>
          </p:spPr>
          <p:txBody>
            <a:bodyPr wrap="none">
              <a:spAutoFit/>
            </a:bodyPr>
            <a:lstStyle/>
            <a:p>
              <a:pPr algn="ctr"/>
              <a:r>
                <a:rPr lang="fr-FR" sz="1400" b="1" dirty="0" smtClean="0">
                  <a:solidFill>
                    <a:schemeClr val="bg1"/>
                  </a:solidFill>
                </a:rPr>
                <a:t>Clubs jeunes</a:t>
              </a:r>
              <a:endParaRPr lang="fr-FR" sz="1400" b="1" dirty="0">
                <a:solidFill>
                  <a:schemeClr val="bg1"/>
                </a:solidFill>
              </a:endParaRPr>
            </a:p>
          </p:txBody>
        </p:sp>
      </p:grpSp>
      <p:grpSp>
        <p:nvGrpSpPr>
          <p:cNvPr id="35" name="Groupe 34"/>
          <p:cNvGrpSpPr/>
          <p:nvPr/>
        </p:nvGrpSpPr>
        <p:grpSpPr>
          <a:xfrm>
            <a:off x="6444112" y="3573016"/>
            <a:ext cx="1728192" cy="1008112"/>
            <a:chOff x="323528" y="3212976"/>
            <a:chExt cx="1728192" cy="1224136"/>
          </a:xfrm>
        </p:grpSpPr>
        <p:sp>
          <p:nvSpPr>
            <p:cNvPr id="36" name="Rectangle à coins arrondis 35"/>
            <p:cNvSpPr/>
            <p:nvPr/>
          </p:nvSpPr>
          <p:spPr>
            <a:xfrm>
              <a:off x="323528" y="3212976"/>
              <a:ext cx="1728192" cy="1224136"/>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7" name="Rectangle 36"/>
            <p:cNvSpPr/>
            <p:nvPr/>
          </p:nvSpPr>
          <p:spPr>
            <a:xfrm>
              <a:off x="395536" y="3356992"/>
              <a:ext cx="1584176" cy="830997"/>
            </a:xfrm>
            <a:prstGeom prst="rect">
              <a:avLst/>
            </a:prstGeom>
            <a:ln>
              <a:noFill/>
            </a:ln>
          </p:spPr>
          <p:txBody>
            <a:bodyPr wrap="square">
              <a:spAutoFit/>
            </a:bodyPr>
            <a:lstStyle/>
            <a:p>
              <a:pPr algn="ctr"/>
              <a:r>
                <a:rPr lang="fr-FR" sz="1400" b="1" dirty="0" smtClean="0">
                  <a:solidFill>
                    <a:schemeClr val="bg1"/>
                  </a:solidFill>
                </a:rPr>
                <a:t>Rencontres avec un chercheur</a:t>
              </a:r>
            </a:p>
            <a:p>
              <a:pPr algn="ctr"/>
              <a:r>
                <a:rPr lang="fr-FR" sz="1000" i="1" dirty="0" smtClean="0"/>
                <a:t>(Conférences, Fête de la science…)</a:t>
              </a:r>
              <a:endParaRPr lang="fr-FR" sz="1400" i="1" dirty="0"/>
            </a:p>
          </p:txBody>
        </p:sp>
      </p:grpSp>
      <p:grpSp>
        <p:nvGrpSpPr>
          <p:cNvPr id="38" name="Groupe 37"/>
          <p:cNvGrpSpPr/>
          <p:nvPr/>
        </p:nvGrpSpPr>
        <p:grpSpPr>
          <a:xfrm>
            <a:off x="6300096" y="5355165"/>
            <a:ext cx="2016224" cy="1224136"/>
            <a:chOff x="539552" y="5013176"/>
            <a:chExt cx="2016224" cy="1224136"/>
          </a:xfrm>
        </p:grpSpPr>
        <p:sp>
          <p:nvSpPr>
            <p:cNvPr id="39" name="Rectangle à coins arrondis 38"/>
            <p:cNvSpPr/>
            <p:nvPr/>
          </p:nvSpPr>
          <p:spPr>
            <a:xfrm>
              <a:off x="683568" y="5013176"/>
              <a:ext cx="1728192" cy="1224136"/>
            </a:xfrm>
            <a:prstGeom prst="roundRect">
              <a:avLst/>
            </a:prstGeom>
            <a:solidFill>
              <a:schemeClr val="bg1">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0" name="Rectangle 39"/>
            <p:cNvSpPr/>
            <p:nvPr/>
          </p:nvSpPr>
          <p:spPr>
            <a:xfrm>
              <a:off x="539552" y="5286690"/>
              <a:ext cx="2016224" cy="615553"/>
            </a:xfrm>
            <a:prstGeom prst="rect">
              <a:avLst/>
            </a:prstGeom>
            <a:ln>
              <a:noFill/>
            </a:ln>
          </p:spPr>
          <p:txBody>
            <a:bodyPr wrap="square">
              <a:spAutoFit/>
            </a:bodyPr>
            <a:lstStyle/>
            <a:p>
              <a:pPr algn="ctr"/>
              <a:r>
                <a:rPr lang="fr-FR" sz="1400" b="1" dirty="0" smtClean="0"/>
                <a:t>Activités autonomes </a:t>
              </a:r>
            </a:p>
            <a:p>
              <a:pPr algn="ctr"/>
              <a:r>
                <a:rPr lang="fr-FR" sz="1000" i="1" dirty="0" smtClean="0"/>
                <a:t>(TPE, exposé d’élèves, </a:t>
              </a:r>
            </a:p>
            <a:p>
              <a:pPr algn="ctr"/>
              <a:r>
                <a:rPr lang="fr-FR" sz="1000" i="1" dirty="0"/>
                <a:t>c</a:t>
              </a:r>
              <a:r>
                <a:rPr lang="fr-FR" sz="1000" i="1" dirty="0" smtClean="0"/>
                <a:t>ours…)</a:t>
              </a:r>
            </a:p>
          </p:txBody>
        </p:sp>
      </p:grpSp>
      <p:grpSp>
        <p:nvGrpSpPr>
          <p:cNvPr id="41" name="Groupe 40"/>
          <p:cNvGrpSpPr/>
          <p:nvPr/>
        </p:nvGrpSpPr>
        <p:grpSpPr>
          <a:xfrm>
            <a:off x="6444112" y="1628800"/>
            <a:ext cx="1728192" cy="648072"/>
            <a:chOff x="467544" y="836712"/>
            <a:chExt cx="1728192" cy="648072"/>
          </a:xfrm>
          <a:solidFill>
            <a:schemeClr val="accent6"/>
          </a:solidFill>
        </p:grpSpPr>
        <p:sp>
          <p:nvSpPr>
            <p:cNvPr id="42" name="Rectangle à coins arrondis 41"/>
            <p:cNvSpPr/>
            <p:nvPr/>
          </p:nvSpPr>
          <p:spPr>
            <a:xfrm>
              <a:off x="467544" y="836712"/>
              <a:ext cx="1728192" cy="64807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11656" y="908720"/>
              <a:ext cx="1530997" cy="523220"/>
            </a:xfrm>
            <a:prstGeom prst="rect">
              <a:avLst/>
            </a:prstGeom>
            <a:noFill/>
          </p:spPr>
          <p:txBody>
            <a:bodyPr wrap="none" rtlCol="0">
              <a:spAutoFit/>
            </a:bodyPr>
            <a:lstStyle/>
            <a:p>
              <a:pPr algn="ctr"/>
              <a:r>
                <a:rPr lang="fr-FR" sz="1400" b="1" cap="small" dirty="0" smtClean="0">
                  <a:solidFill>
                    <a:schemeClr val="accent6">
                      <a:lumMod val="75000"/>
                    </a:schemeClr>
                  </a:solidFill>
                </a:rPr>
                <a:t>Dispositifs que </a:t>
              </a:r>
            </a:p>
            <a:p>
              <a:pPr algn="ctr"/>
              <a:r>
                <a:rPr lang="fr-FR" sz="1400" b="1" cap="small" dirty="0" smtClean="0">
                  <a:solidFill>
                    <a:schemeClr val="accent6">
                      <a:lumMod val="75000"/>
                    </a:schemeClr>
                  </a:solidFill>
                </a:rPr>
                <a:t>l’IRD vous propose</a:t>
              </a:r>
              <a:endParaRPr lang="fr-FR" sz="1400" b="1" cap="small" dirty="0">
                <a:solidFill>
                  <a:schemeClr val="accent6">
                    <a:lumMod val="75000"/>
                  </a:schemeClr>
                </a:solidFill>
              </a:endParaRPr>
            </a:p>
          </p:txBody>
        </p:sp>
      </p:grpSp>
      <p:grpSp>
        <p:nvGrpSpPr>
          <p:cNvPr id="44" name="Groupe 43"/>
          <p:cNvGrpSpPr/>
          <p:nvPr/>
        </p:nvGrpSpPr>
        <p:grpSpPr>
          <a:xfrm rot="20740965">
            <a:off x="6130784" y="2539602"/>
            <a:ext cx="432002" cy="432048"/>
            <a:chOff x="3419868" y="3573016"/>
            <a:chExt cx="1656188" cy="432048"/>
          </a:xfrm>
          <a:solidFill>
            <a:schemeClr val="bg1"/>
          </a:solidFill>
        </p:grpSpPr>
        <p:sp>
          <p:nvSpPr>
            <p:cNvPr id="45" name="Rectangle à coins arrondis 44"/>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3419868" y="3634571"/>
              <a:ext cx="1656182" cy="307777"/>
            </a:xfrm>
            <a:prstGeom prst="rect">
              <a:avLst/>
            </a:prstGeom>
            <a:grpFill/>
          </p:spPr>
          <p:txBody>
            <a:bodyPr wrap="square">
              <a:spAutoFit/>
            </a:bodyPr>
            <a:lstStyle/>
            <a:p>
              <a:pPr lvl="0" algn="ctr"/>
              <a:r>
                <a:rPr lang="fr-FR" sz="1400" b="1" i="1" dirty="0" smtClean="0">
                  <a:solidFill>
                    <a:prstClr val="black"/>
                  </a:solidFill>
                </a:rPr>
                <a:t>1</a:t>
              </a:r>
              <a:endParaRPr lang="fr-FR" sz="1400" b="1" i="1" dirty="0">
                <a:solidFill>
                  <a:prstClr val="black"/>
                </a:solidFill>
              </a:endParaRPr>
            </a:p>
          </p:txBody>
        </p:sp>
      </p:grpSp>
      <p:grpSp>
        <p:nvGrpSpPr>
          <p:cNvPr id="47" name="Groupe 46"/>
          <p:cNvGrpSpPr/>
          <p:nvPr/>
        </p:nvGrpSpPr>
        <p:grpSpPr>
          <a:xfrm rot="20740965">
            <a:off x="6130784" y="3454302"/>
            <a:ext cx="432002" cy="432048"/>
            <a:chOff x="3419868" y="3573016"/>
            <a:chExt cx="1656188" cy="432048"/>
          </a:xfrm>
          <a:solidFill>
            <a:schemeClr val="bg1"/>
          </a:solidFill>
        </p:grpSpPr>
        <p:sp>
          <p:nvSpPr>
            <p:cNvPr id="48" name="Rectangle à coins arrondis 47"/>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3419868" y="3634571"/>
              <a:ext cx="1656182" cy="307777"/>
            </a:xfrm>
            <a:prstGeom prst="rect">
              <a:avLst/>
            </a:prstGeom>
            <a:grpFill/>
          </p:spPr>
          <p:txBody>
            <a:bodyPr wrap="square">
              <a:spAutoFit/>
            </a:bodyPr>
            <a:lstStyle/>
            <a:p>
              <a:pPr lvl="0" algn="ctr"/>
              <a:r>
                <a:rPr lang="fr-FR" sz="1400" b="1" i="1" dirty="0" smtClean="0">
                  <a:solidFill>
                    <a:prstClr val="black"/>
                  </a:solidFill>
                </a:rPr>
                <a:t>2</a:t>
              </a:r>
              <a:endParaRPr lang="fr-FR" sz="1400" b="1" i="1" dirty="0">
                <a:solidFill>
                  <a:prstClr val="black"/>
                </a:solidFill>
              </a:endParaRPr>
            </a:p>
          </p:txBody>
        </p:sp>
      </p:grpSp>
      <p:grpSp>
        <p:nvGrpSpPr>
          <p:cNvPr id="50" name="Groupe 49"/>
          <p:cNvGrpSpPr/>
          <p:nvPr/>
        </p:nvGrpSpPr>
        <p:grpSpPr>
          <a:xfrm rot="20740965">
            <a:off x="6130784" y="5239804"/>
            <a:ext cx="432002" cy="432048"/>
            <a:chOff x="3419868" y="3573016"/>
            <a:chExt cx="1656188" cy="432048"/>
          </a:xfrm>
          <a:solidFill>
            <a:schemeClr val="bg1"/>
          </a:solidFill>
        </p:grpSpPr>
        <p:sp>
          <p:nvSpPr>
            <p:cNvPr id="51" name="Rectangle à coins arrondis 50"/>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3419868" y="3634571"/>
              <a:ext cx="1656182" cy="307777"/>
            </a:xfrm>
            <a:prstGeom prst="rect">
              <a:avLst/>
            </a:prstGeom>
            <a:grpFill/>
          </p:spPr>
          <p:txBody>
            <a:bodyPr wrap="square">
              <a:spAutoFit/>
            </a:bodyPr>
            <a:lstStyle/>
            <a:p>
              <a:pPr lvl="0" algn="ctr"/>
              <a:r>
                <a:rPr lang="fr-FR" sz="1400" b="1" i="1" dirty="0" smtClean="0">
                  <a:solidFill>
                    <a:prstClr val="black"/>
                  </a:solidFill>
                </a:rPr>
                <a:t>3</a:t>
              </a:r>
              <a:endParaRPr lang="fr-FR" sz="1400" b="1" i="1" dirty="0">
                <a:solidFill>
                  <a:prstClr val="black"/>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 93" descr="IRD_00010311 Servain Jacques.jpg"/>
          <p:cNvPicPr>
            <a:picLocks noChangeAspect="1"/>
          </p:cNvPicPr>
          <p:nvPr/>
        </p:nvPicPr>
        <p:blipFill>
          <a:blip r:embed="rId2" cstate="print"/>
          <a:stretch>
            <a:fillRect/>
          </a:stretch>
        </p:blipFill>
        <p:spPr>
          <a:xfrm rot="20975011">
            <a:off x="6792988" y="2991774"/>
            <a:ext cx="2191025" cy="1440000"/>
          </a:xfrm>
          <a:prstGeom prst="rect">
            <a:avLst/>
          </a:prstGeom>
          <a:noFill/>
          <a:ln w="38100">
            <a:solidFill>
              <a:schemeClr val="tx2">
                <a:lumMod val="75000"/>
              </a:schemeClr>
            </a:solidFill>
          </a:ln>
        </p:spPr>
      </p:pic>
      <p:pic>
        <p:nvPicPr>
          <p:cNvPr id="92" name="Image 91" descr="IRD_00013004 (2).jpg"/>
          <p:cNvPicPr>
            <a:picLocks noChangeAspect="1"/>
          </p:cNvPicPr>
          <p:nvPr/>
        </p:nvPicPr>
        <p:blipFill>
          <a:blip r:embed="rId3" cstate="print"/>
          <a:stretch>
            <a:fillRect/>
          </a:stretch>
        </p:blipFill>
        <p:spPr>
          <a:xfrm rot="643003">
            <a:off x="226284" y="3285582"/>
            <a:ext cx="2169297" cy="1440000"/>
          </a:xfrm>
          <a:prstGeom prst="rect">
            <a:avLst/>
          </a:prstGeom>
          <a:noFill/>
          <a:ln w="38100">
            <a:solidFill>
              <a:schemeClr val="tx2">
                <a:lumMod val="75000"/>
              </a:schemeClr>
            </a:solidFill>
          </a:ln>
        </p:spPr>
      </p:pic>
      <p:pic>
        <p:nvPicPr>
          <p:cNvPr id="83" name="Image 82" descr="IRD_44404 (1).jpg"/>
          <p:cNvPicPr>
            <a:picLocks noChangeAspect="1"/>
          </p:cNvPicPr>
          <p:nvPr/>
        </p:nvPicPr>
        <p:blipFill>
          <a:blip r:embed="rId4" cstate="print"/>
          <a:stretch>
            <a:fillRect/>
          </a:stretch>
        </p:blipFill>
        <p:spPr>
          <a:xfrm>
            <a:off x="1840281" y="4542800"/>
            <a:ext cx="1440000" cy="1920000"/>
          </a:xfrm>
          <a:prstGeom prst="rect">
            <a:avLst/>
          </a:prstGeom>
          <a:noFill/>
          <a:ln w="38100">
            <a:solidFill>
              <a:schemeClr val="tx2">
                <a:lumMod val="75000"/>
              </a:schemeClr>
            </a:solidFill>
          </a:ln>
        </p:spPr>
      </p:pic>
      <p:pic>
        <p:nvPicPr>
          <p:cNvPr id="81" name="Image 80" descr="IRD_47283 Valdez Francisco.jpg"/>
          <p:cNvPicPr>
            <a:picLocks noChangeAspect="1"/>
          </p:cNvPicPr>
          <p:nvPr/>
        </p:nvPicPr>
        <p:blipFill>
          <a:blip r:embed="rId5" cstate="print"/>
          <a:stretch>
            <a:fillRect/>
          </a:stretch>
        </p:blipFill>
        <p:spPr>
          <a:xfrm>
            <a:off x="6228184" y="4293096"/>
            <a:ext cx="1440000" cy="2149254"/>
          </a:xfrm>
          <a:prstGeom prst="rect">
            <a:avLst/>
          </a:prstGeom>
          <a:noFill/>
          <a:ln w="38100">
            <a:solidFill>
              <a:schemeClr val="tx2">
                <a:lumMod val="75000"/>
              </a:schemeClr>
            </a:solidFill>
          </a:ln>
        </p:spPr>
      </p:pic>
      <p:pic>
        <p:nvPicPr>
          <p:cNvPr id="93" name="Image 92" descr="IRD_54975 (1).jpg"/>
          <p:cNvPicPr>
            <a:picLocks noChangeAspect="1"/>
          </p:cNvPicPr>
          <p:nvPr/>
        </p:nvPicPr>
        <p:blipFill>
          <a:blip r:embed="rId6" cstate="print"/>
          <a:stretch>
            <a:fillRect/>
          </a:stretch>
        </p:blipFill>
        <p:spPr>
          <a:xfrm rot="623484">
            <a:off x="4254074" y="4670469"/>
            <a:ext cx="1920000" cy="1440000"/>
          </a:xfrm>
          <a:prstGeom prst="rect">
            <a:avLst/>
          </a:prstGeom>
          <a:noFill/>
          <a:ln w="38100">
            <a:solidFill>
              <a:schemeClr val="tx2">
                <a:lumMod val="75000"/>
              </a:schemeClr>
            </a:solidFill>
          </a:ln>
        </p:spPr>
      </p:pic>
      <p:grpSp>
        <p:nvGrpSpPr>
          <p:cNvPr id="30" name="Groupe 29"/>
          <p:cNvGrpSpPr/>
          <p:nvPr/>
        </p:nvGrpSpPr>
        <p:grpSpPr>
          <a:xfrm>
            <a:off x="611560" y="1916832"/>
            <a:ext cx="7632848" cy="780184"/>
            <a:chOff x="539552" y="1448780"/>
            <a:chExt cx="7632848" cy="780184"/>
          </a:xfrm>
        </p:grpSpPr>
        <p:cxnSp>
          <p:nvCxnSpPr>
            <p:cNvPr id="29" name="Connecteur droit 28"/>
            <p:cNvCxnSpPr/>
            <p:nvPr/>
          </p:nvCxnSpPr>
          <p:spPr>
            <a:xfrm>
              <a:off x="539552" y="1844824"/>
              <a:ext cx="7632848"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6732240" y="1448780"/>
              <a:ext cx="1008112" cy="504056"/>
              <a:chOff x="2771800" y="2996952"/>
              <a:chExt cx="1008112" cy="504056"/>
            </a:xfrm>
          </p:grpSpPr>
          <p:sp>
            <p:nvSpPr>
              <p:cNvPr id="14" name="Rectangle à coins arrondis 13"/>
              <p:cNvSpPr/>
              <p:nvPr/>
            </p:nvSpPr>
            <p:spPr>
              <a:xfrm>
                <a:off x="2771800" y="2996952"/>
                <a:ext cx="1008112"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951088" y="3018148"/>
                <a:ext cx="649537" cy="461665"/>
              </a:xfrm>
              <a:prstGeom prst="rect">
                <a:avLst/>
              </a:prstGeom>
              <a:noFill/>
            </p:spPr>
            <p:txBody>
              <a:bodyPr wrap="none" rtlCol="0">
                <a:spAutoFit/>
              </a:bodyPr>
              <a:lstStyle/>
              <a:p>
                <a:pPr algn="ctr"/>
                <a:r>
                  <a:rPr lang="fr-FR" sz="1200" dirty="0" smtClean="0"/>
                  <a:t>Les</a:t>
                </a:r>
              </a:p>
              <a:p>
                <a:pPr algn="ctr"/>
                <a:r>
                  <a:rPr lang="fr-FR" sz="1200" dirty="0" smtClean="0"/>
                  <a:t>Océans</a:t>
                </a:r>
                <a:endParaRPr lang="fr-FR" sz="1200" dirty="0"/>
              </a:p>
            </p:txBody>
          </p:sp>
        </p:grpSp>
        <p:grpSp>
          <p:nvGrpSpPr>
            <p:cNvPr id="24" name="Groupe 23"/>
            <p:cNvGrpSpPr/>
            <p:nvPr/>
          </p:nvGrpSpPr>
          <p:grpSpPr>
            <a:xfrm>
              <a:off x="3275856" y="1676854"/>
              <a:ext cx="1008112" cy="504056"/>
              <a:chOff x="4211960" y="1340768"/>
              <a:chExt cx="1008112" cy="504056"/>
            </a:xfrm>
            <a:solidFill>
              <a:schemeClr val="bg1"/>
            </a:solidFill>
          </p:grpSpPr>
          <p:sp>
            <p:nvSpPr>
              <p:cNvPr id="16" name="Rectangle à coins arrondis 15"/>
              <p:cNvSpPr/>
              <p:nvPr/>
            </p:nvSpPr>
            <p:spPr>
              <a:xfrm>
                <a:off x="4211960" y="1340768"/>
                <a:ext cx="1008112" cy="50405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4267657" y="1361964"/>
                <a:ext cx="896719" cy="461665"/>
              </a:xfrm>
              <a:prstGeom prst="rect">
                <a:avLst/>
              </a:prstGeom>
              <a:grpFill/>
            </p:spPr>
            <p:txBody>
              <a:bodyPr wrap="none" rtlCol="0">
                <a:spAutoFit/>
              </a:bodyPr>
              <a:lstStyle/>
              <a:p>
                <a:pPr algn="ctr"/>
                <a:r>
                  <a:rPr lang="fr-FR" sz="1200" dirty="0" smtClean="0"/>
                  <a:t>Les </a:t>
                </a:r>
              </a:p>
              <a:p>
                <a:pPr algn="ctr"/>
                <a:r>
                  <a:rPr lang="fr-FR" sz="1200" dirty="0" smtClean="0"/>
                  <a:t>montagnes</a:t>
                </a:r>
                <a:endParaRPr lang="fr-FR" sz="1200" dirty="0"/>
              </a:p>
            </p:txBody>
          </p:sp>
        </p:grpSp>
        <p:grpSp>
          <p:nvGrpSpPr>
            <p:cNvPr id="23" name="Groupe 22"/>
            <p:cNvGrpSpPr/>
            <p:nvPr/>
          </p:nvGrpSpPr>
          <p:grpSpPr>
            <a:xfrm>
              <a:off x="2123728" y="1484784"/>
              <a:ext cx="1008112" cy="504056"/>
              <a:chOff x="3203848" y="1412776"/>
              <a:chExt cx="1008112" cy="504056"/>
            </a:xfrm>
          </p:grpSpPr>
          <p:sp>
            <p:nvSpPr>
              <p:cNvPr id="10" name="ZoneTexte 9"/>
              <p:cNvSpPr txBox="1"/>
              <p:nvPr/>
            </p:nvSpPr>
            <p:spPr>
              <a:xfrm>
                <a:off x="3221746" y="1433972"/>
                <a:ext cx="972317" cy="461665"/>
              </a:xfrm>
              <a:prstGeom prst="rect">
                <a:avLst/>
              </a:prstGeom>
              <a:solidFill>
                <a:schemeClr val="bg1"/>
              </a:solidFill>
            </p:spPr>
            <p:txBody>
              <a:bodyPr wrap="none" rtlCol="0">
                <a:spAutoFit/>
              </a:bodyPr>
              <a:lstStyle/>
              <a:p>
                <a:pPr algn="ctr"/>
                <a:r>
                  <a:rPr lang="fr-FR" sz="1200" dirty="0" smtClean="0"/>
                  <a:t>Les </a:t>
                </a:r>
              </a:p>
              <a:p>
                <a:pPr algn="ctr"/>
                <a:r>
                  <a:rPr lang="fr-FR" sz="1200" dirty="0" smtClean="0"/>
                  <a:t>zones arides</a:t>
                </a:r>
                <a:endParaRPr lang="fr-FR" sz="1200" dirty="0"/>
              </a:p>
            </p:txBody>
          </p:sp>
          <p:sp>
            <p:nvSpPr>
              <p:cNvPr id="15" name="Rectangle à coins arrondis 14"/>
              <p:cNvSpPr/>
              <p:nvPr/>
            </p:nvSpPr>
            <p:spPr>
              <a:xfrm>
                <a:off x="3203848" y="1412776"/>
                <a:ext cx="1008112"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Groupe 19"/>
            <p:cNvGrpSpPr/>
            <p:nvPr/>
          </p:nvGrpSpPr>
          <p:grpSpPr>
            <a:xfrm>
              <a:off x="4427984" y="1448780"/>
              <a:ext cx="1008112" cy="504056"/>
              <a:chOff x="5511113" y="1412776"/>
              <a:chExt cx="1008112" cy="504056"/>
            </a:xfrm>
          </p:grpSpPr>
          <p:sp>
            <p:nvSpPr>
              <p:cNvPr id="17" name="Rectangle à coins arrondis 16"/>
              <p:cNvSpPr/>
              <p:nvPr/>
            </p:nvSpPr>
            <p:spPr>
              <a:xfrm>
                <a:off x="5511113" y="1412776"/>
                <a:ext cx="1008112"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760132" y="1433972"/>
                <a:ext cx="510075" cy="461665"/>
              </a:xfrm>
              <a:prstGeom prst="rect">
                <a:avLst/>
              </a:prstGeom>
              <a:noFill/>
            </p:spPr>
            <p:txBody>
              <a:bodyPr wrap="none" rtlCol="0">
                <a:spAutoFit/>
              </a:bodyPr>
              <a:lstStyle/>
              <a:p>
                <a:pPr algn="ctr"/>
                <a:r>
                  <a:rPr lang="fr-FR" sz="1200" dirty="0" smtClean="0"/>
                  <a:t>Les </a:t>
                </a:r>
              </a:p>
              <a:p>
                <a:pPr algn="ctr"/>
                <a:r>
                  <a:rPr lang="fr-FR" sz="1200" dirty="0" smtClean="0"/>
                  <a:t>villes</a:t>
                </a:r>
                <a:endParaRPr lang="fr-FR" sz="1200" dirty="0"/>
              </a:p>
            </p:txBody>
          </p:sp>
        </p:grpSp>
        <p:grpSp>
          <p:nvGrpSpPr>
            <p:cNvPr id="19" name="Groupe 18"/>
            <p:cNvGrpSpPr/>
            <p:nvPr/>
          </p:nvGrpSpPr>
          <p:grpSpPr>
            <a:xfrm>
              <a:off x="5580112" y="1676854"/>
              <a:ext cx="1008112" cy="504056"/>
              <a:chOff x="7020272" y="1484784"/>
              <a:chExt cx="1008112" cy="504056"/>
            </a:xfrm>
          </p:grpSpPr>
          <p:sp>
            <p:nvSpPr>
              <p:cNvPr id="18" name="Rectangle à coins arrondis 17"/>
              <p:cNvSpPr/>
              <p:nvPr/>
            </p:nvSpPr>
            <p:spPr>
              <a:xfrm>
                <a:off x="7020272" y="1484784"/>
                <a:ext cx="1008112"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246175" y="1505980"/>
                <a:ext cx="556306" cy="461665"/>
              </a:xfrm>
              <a:prstGeom prst="rect">
                <a:avLst/>
              </a:prstGeom>
              <a:noFill/>
            </p:spPr>
            <p:txBody>
              <a:bodyPr wrap="none" rtlCol="0">
                <a:spAutoFit/>
              </a:bodyPr>
              <a:lstStyle/>
              <a:p>
                <a:pPr algn="ctr"/>
                <a:r>
                  <a:rPr lang="fr-FR" sz="1200" dirty="0" smtClean="0"/>
                  <a:t>Les </a:t>
                </a:r>
              </a:p>
              <a:p>
                <a:pPr algn="ctr"/>
                <a:r>
                  <a:rPr lang="fr-FR" sz="1200" dirty="0" smtClean="0"/>
                  <a:t>forêts</a:t>
                </a:r>
                <a:endParaRPr lang="fr-FR" sz="1200" dirty="0"/>
              </a:p>
            </p:txBody>
          </p:sp>
        </p:grpSp>
        <p:grpSp>
          <p:nvGrpSpPr>
            <p:cNvPr id="22" name="Groupe 21"/>
            <p:cNvGrpSpPr/>
            <p:nvPr/>
          </p:nvGrpSpPr>
          <p:grpSpPr>
            <a:xfrm>
              <a:off x="971600" y="1628800"/>
              <a:ext cx="1008112" cy="600164"/>
              <a:chOff x="1691680" y="1388676"/>
              <a:chExt cx="1008112" cy="600164"/>
            </a:xfrm>
          </p:grpSpPr>
          <p:sp>
            <p:nvSpPr>
              <p:cNvPr id="21" name="Rectangle à coins arrondis 20"/>
              <p:cNvSpPr/>
              <p:nvPr/>
            </p:nvSpPr>
            <p:spPr>
              <a:xfrm>
                <a:off x="1691680" y="1436730"/>
                <a:ext cx="1008112"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9" name="ZoneTexte 8"/>
              <p:cNvSpPr txBox="1"/>
              <p:nvPr/>
            </p:nvSpPr>
            <p:spPr>
              <a:xfrm>
                <a:off x="1808451" y="1388676"/>
                <a:ext cx="774571" cy="600164"/>
              </a:xfrm>
              <a:prstGeom prst="rect">
                <a:avLst/>
              </a:prstGeom>
              <a:noFill/>
            </p:spPr>
            <p:txBody>
              <a:bodyPr wrap="none" rtlCol="0">
                <a:spAutoFit/>
              </a:bodyPr>
              <a:lstStyle/>
              <a:p>
                <a:pPr algn="ctr"/>
                <a:r>
                  <a:rPr lang="fr-FR" sz="1100" dirty="0" smtClean="0"/>
                  <a:t>Milieux </a:t>
                </a:r>
              </a:p>
              <a:p>
                <a:pPr algn="ctr"/>
                <a:r>
                  <a:rPr lang="fr-FR" sz="1100" dirty="0" smtClean="0"/>
                  <a:t>insulaires </a:t>
                </a:r>
              </a:p>
              <a:p>
                <a:pPr algn="ctr"/>
                <a:r>
                  <a:rPr lang="fr-FR" sz="1100" dirty="0" smtClean="0"/>
                  <a:t>et côtiers</a:t>
                </a:r>
                <a:endParaRPr lang="fr-FR" sz="1100" dirty="0"/>
              </a:p>
            </p:txBody>
          </p:sp>
        </p:grpSp>
      </p:grpSp>
      <p:pic>
        <p:nvPicPr>
          <p:cNvPr id="88" name="Image 87" descr="IRD_31931 (1).jpg"/>
          <p:cNvPicPr>
            <a:picLocks noChangeAspect="1"/>
          </p:cNvPicPr>
          <p:nvPr/>
        </p:nvPicPr>
        <p:blipFill>
          <a:blip r:embed="rId7" cstate="print"/>
          <a:stretch>
            <a:fillRect/>
          </a:stretch>
        </p:blipFill>
        <p:spPr>
          <a:xfrm>
            <a:off x="2987824" y="3573016"/>
            <a:ext cx="2178948" cy="1440000"/>
          </a:xfrm>
          <a:prstGeom prst="rect">
            <a:avLst/>
          </a:prstGeom>
          <a:noFill/>
          <a:ln w="38100">
            <a:solidFill>
              <a:schemeClr val="tx2">
                <a:lumMod val="75000"/>
              </a:schemeClr>
            </a:solidFill>
          </a:ln>
        </p:spPr>
      </p:pic>
      <p:sp>
        <p:nvSpPr>
          <p:cNvPr id="95" name="ZoneTexte 94"/>
          <p:cNvSpPr txBox="1"/>
          <p:nvPr/>
        </p:nvSpPr>
        <p:spPr>
          <a:xfrm>
            <a:off x="179512" y="116632"/>
            <a:ext cx="8820472" cy="1231106"/>
          </a:xfrm>
          <a:prstGeom prst="rect">
            <a:avLst/>
          </a:prstGeom>
          <a:noFill/>
        </p:spPr>
        <p:txBody>
          <a:bodyPr wrap="square" rtlCol="0">
            <a:spAutoFit/>
          </a:bodyPr>
          <a:lstStyle/>
          <a:p>
            <a:pPr algn="ctr"/>
            <a:r>
              <a:rPr lang="fr-FR" sz="3200" b="1" dirty="0" smtClean="0">
                <a:solidFill>
                  <a:schemeClr val="accent6">
                    <a:lumMod val="75000"/>
                  </a:schemeClr>
                </a:solidFill>
              </a:rPr>
              <a:t>Au cœur des projets une plateforme interactive</a:t>
            </a:r>
          </a:p>
          <a:p>
            <a:pPr algn="ctr"/>
            <a:endParaRPr lang="fr-FR" sz="1400" i="1" dirty="0" smtClean="0">
              <a:solidFill>
                <a:schemeClr val="tx2">
                  <a:lumMod val="60000"/>
                  <a:lumOff val="40000"/>
                </a:schemeClr>
              </a:solidFill>
            </a:endParaRPr>
          </a:p>
          <a:p>
            <a:pPr algn="ctr"/>
            <a:r>
              <a:rPr lang="fr-FR" sz="1400" i="1" dirty="0" smtClean="0">
                <a:solidFill>
                  <a:schemeClr val="tx2">
                    <a:lumMod val="60000"/>
                    <a:lumOff val="40000"/>
                  </a:schemeClr>
                </a:solidFill>
              </a:rPr>
              <a:t>pour découvrir comment les chercheurs de l’IRD étudient et observent </a:t>
            </a:r>
          </a:p>
          <a:p>
            <a:pPr algn="ctr"/>
            <a:r>
              <a:rPr lang="fr-FR" sz="1400" i="1" dirty="0" smtClean="0">
                <a:solidFill>
                  <a:schemeClr val="tx2">
                    <a:lumMod val="60000"/>
                    <a:lumOff val="40000"/>
                  </a:schemeClr>
                </a:solidFill>
              </a:rPr>
              <a:t>les changements climatiques et leurs impacts à travers le monde</a:t>
            </a:r>
            <a:endParaRPr lang="fr-FR" i="1" dirty="0" smtClean="0">
              <a:solidFill>
                <a:schemeClr val="tx2">
                  <a:lumMod val="60000"/>
                  <a:lumOff val="40000"/>
                </a:schemeClr>
              </a:solidFill>
            </a:endParaRPr>
          </a:p>
        </p:txBody>
      </p:sp>
      <p:sp>
        <p:nvSpPr>
          <p:cNvPr id="34" name="Rectangle à coins arrondis 33"/>
          <p:cNvSpPr/>
          <p:nvPr/>
        </p:nvSpPr>
        <p:spPr>
          <a:xfrm>
            <a:off x="539552" y="188640"/>
            <a:ext cx="8136904" cy="122413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1" name="Groupe 30"/>
          <p:cNvGrpSpPr/>
          <p:nvPr/>
        </p:nvGrpSpPr>
        <p:grpSpPr>
          <a:xfrm rot="20740965">
            <a:off x="53913" y="1572829"/>
            <a:ext cx="2254058" cy="432048"/>
            <a:chOff x="3414218" y="3573016"/>
            <a:chExt cx="1661838" cy="432048"/>
          </a:xfrm>
          <a:solidFill>
            <a:schemeClr val="bg1"/>
          </a:solidFill>
        </p:grpSpPr>
        <p:sp>
          <p:nvSpPr>
            <p:cNvPr id="32" name="Rectangle à coins arrondis 31"/>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3" name="Rectangle 32"/>
            <p:cNvSpPr/>
            <p:nvPr/>
          </p:nvSpPr>
          <p:spPr>
            <a:xfrm>
              <a:off x="3414218" y="3599209"/>
              <a:ext cx="1656185" cy="307777"/>
            </a:xfrm>
            <a:prstGeom prst="rect">
              <a:avLst/>
            </a:prstGeom>
            <a:grpFill/>
          </p:spPr>
          <p:txBody>
            <a:bodyPr wrap="square">
              <a:spAutoFit/>
            </a:bodyPr>
            <a:lstStyle/>
            <a:p>
              <a:pPr lvl="0" algn="ctr"/>
              <a:r>
                <a:rPr lang="fr-FR" sz="1400" i="1" dirty="0" smtClean="0">
                  <a:solidFill>
                    <a:prstClr val="black"/>
                  </a:solidFill>
                </a:rPr>
                <a:t>6 milieux à découvrir</a:t>
              </a:r>
              <a:endParaRPr lang="fr-FR" sz="1400" i="1" dirty="0">
                <a:solidFill>
                  <a:prstClr val="black"/>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9750" y="3537110"/>
            <a:ext cx="5988818" cy="738664"/>
          </a:xfrm>
          <a:prstGeom prst="rect">
            <a:avLst/>
          </a:prstGeom>
        </p:spPr>
        <p:txBody>
          <a:bodyPr wrap="square">
            <a:spAutoFit/>
          </a:bodyPr>
          <a:lstStyle/>
          <a:p>
            <a:r>
              <a:rPr lang="fr-FR" sz="1400" dirty="0" smtClean="0"/>
              <a:t>Un </a:t>
            </a:r>
            <a:r>
              <a:rPr lang="fr-FR" sz="1400" dirty="0" smtClean="0">
                <a:solidFill>
                  <a:schemeClr val="tx2">
                    <a:lumMod val="60000"/>
                    <a:lumOff val="40000"/>
                  </a:schemeClr>
                </a:solidFill>
              </a:rPr>
              <a:t>dossier thématique </a:t>
            </a:r>
            <a:r>
              <a:rPr lang="fr-FR" sz="1400" dirty="0" smtClean="0"/>
              <a:t>en ligne et téléchargeable pour un usage en classe</a:t>
            </a:r>
          </a:p>
          <a:p>
            <a:pPr lvl="0"/>
            <a:r>
              <a:rPr lang="fr-FR" sz="1400" dirty="0" smtClean="0">
                <a:solidFill>
                  <a:prstClr val="black"/>
                </a:solidFill>
              </a:rPr>
              <a:t>Des </a:t>
            </a:r>
            <a:r>
              <a:rPr lang="fr-FR" sz="1400" dirty="0" smtClean="0">
                <a:solidFill>
                  <a:schemeClr val="tx2">
                    <a:lumMod val="60000"/>
                    <a:lumOff val="40000"/>
                  </a:schemeClr>
                </a:solidFill>
              </a:rPr>
              <a:t>vidéos explicatives </a:t>
            </a:r>
            <a:r>
              <a:rPr lang="fr-FR" sz="1400" dirty="0" smtClean="0">
                <a:solidFill>
                  <a:prstClr val="black"/>
                </a:solidFill>
              </a:rPr>
              <a:t>des phénomènes liés au climat</a:t>
            </a:r>
          </a:p>
          <a:p>
            <a:pPr lvl="0"/>
            <a:r>
              <a:rPr lang="fr-FR" sz="1400" dirty="0" smtClean="0">
                <a:solidFill>
                  <a:prstClr val="black"/>
                </a:solidFill>
              </a:rPr>
              <a:t>Des </a:t>
            </a:r>
            <a:r>
              <a:rPr lang="fr-FR" sz="1400" dirty="0" smtClean="0">
                <a:solidFill>
                  <a:schemeClr val="tx2">
                    <a:lumMod val="60000"/>
                    <a:lumOff val="40000"/>
                  </a:schemeClr>
                </a:solidFill>
              </a:rPr>
              <a:t>portraits de chercheurs</a:t>
            </a:r>
            <a:endParaRPr lang="fr-FR" sz="1400" dirty="0">
              <a:solidFill>
                <a:schemeClr val="tx2">
                  <a:lumMod val="60000"/>
                  <a:lumOff val="40000"/>
                </a:schemeClr>
              </a:solidFill>
            </a:endParaRPr>
          </a:p>
        </p:txBody>
      </p:sp>
      <p:grpSp>
        <p:nvGrpSpPr>
          <p:cNvPr id="6" name="Groupe 5"/>
          <p:cNvGrpSpPr/>
          <p:nvPr/>
        </p:nvGrpSpPr>
        <p:grpSpPr>
          <a:xfrm>
            <a:off x="1628055" y="2745022"/>
            <a:ext cx="6307900" cy="307777"/>
            <a:chOff x="1628057" y="3933056"/>
            <a:chExt cx="6307900" cy="307777"/>
          </a:xfrm>
        </p:grpSpPr>
        <p:sp>
          <p:nvSpPr>
            <p:cNvPr id="7" name="ZoneTexte 6"/>
            <p:cNvSpPr txBox="1"/>
            <p:nvPr/>
          </p:nvSpPr>
          <p:spPr>
            <a:xfrm>
              <a:off x="1907704" y="3933056"/>
              <a:ext cx="6028253" cy="307777"/>
            </a:xfrm>
            <a:prstGeom prst="rect">
              <a:avLst/>
            </a:prstGeom>
            <a:noFill/>
          </p:spPr>
          <p:txBody>
            <a:bodyPr wrap="none" rtlCol="0">
              <a:spAutoFit/>
            </a:bodyPr>
            <a:lstStyle/>
            <a:p>
              <a:r>
                <a:rPr lang="fr-FR" sz="1400" dirty="0" smtClean="0"/>
                <a:t>Un film d’introduction mettant en scène les </a:t>
              </a:r>
              <a:r>
                <a:rPr lang="fr-FR" sz="1400" b="1" dirty="0" smtClean="0">
                  <a:solidFill>
                    <a:schemeClr val="tx2">
                      <a:lumMod val="60000"/>
                      <a:lumOff val="40000"/>
                    </a:schemeClr>
                  </a:solidFill>
                </a:rPr>
                <a:t>instruments d’observation </a:t>
              </a:r>
              <a:r>
                <a:rPr lang="fr-FR" sz="1400" dirty="0" smtClean="0"/>
                <a:t>du climat</a:t>
              </a:r>
              <a:endParaRPr lang="fr-FR" sz="1400" dirty="0"/>
            </a:p>
          </p:txBody>
        </p:sp>
        <p:grpSp>
          <p:nvGrpSpPr>
            <p:cNvPr id="8" name="Groupe 54"/>
            <p:cNvGrpSpPr/>
            <p:nvPr/>
          </p:nvGrpSpPr>
          <p:grpSpPr>
            <a:xfrm rot="20740965" flipH="1">
              <a:off x="1628057" y="4043155"/>
              <a:ext cx="157351" cy="87578"/>
              <a:chOff x="3419872" y="3573016"/>
              <a:chExt cx="1656184" cy="432048"/>
            </a:xfrm>
            <a:solidFill>
              <a:schemeClr val="bg1"/>
            </a:solidFill>
          </p:grpSpPr>
          <p:sp>
            <p:nvSpPr>
              <p:cNvPr id="9" name="Rectangle à coins arrondis 8"/>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grpSp>
        <p:nvGrpSpPr>
          <p:cNvPr id="11" name="Groupe 10"/>
          <p:cNvGrpSpPr/>
          <p:nvPr/>
        </p:nvGrpSpPr>
        <p:grpSpPr>
          <a:xfrm>
            <a:off x="1628055" y="3249078"/>
            <a:ext cx="2842849" cy="307777"/>
            <a:chOff x="1628057" y="4437112"/>
            <a:chExt cx="2842849" cy="307777"/>
          </a:xfrm>
        </p:grpSpPr>
        <p:sp>
          <p:nvSpPr>
            <p:cNvPr id="12" name="ZoneTexte 11"/>
            <p:cNvSpPr txBox="1"/>
            <p:nvPr/>
          </p:nvSpPr>
          <p:spPr>
            <a:xfrm>
              <a:off x="1907704" y="4437112"/>
              <a:ext cx="2563202" cy="307777"/>
            </a:xfrm>
            <a:prstGeom prst="rect">
              <a:avLst/>
            </a:prstGeom>
            <a:noFill/>
          </p:spPr>
          <p:txBody>
            <a:bodyPr wrap="none" rtlCol="0">
              <a:spAutoFit/>
            </a:bodyPr>
            <a:lstStyle/>
            <a:p>
              <a:r>
                <a:rPr lang="fr-FR" sz="1400" dirty="0" smtClean="0"/>
                <a:t>Des </a:t>
              </a:r>
              <a:r>
                <a:rPr lang="fr-FR" sz="1400" b="1" dirty="0" smtClean="0">
                  <a:solidFill>
                    <a:schemeClr val="tx2">
                      <a:lumMod val="60000"/>
                      <a:lumOff val="40000"/>
                    </a:schemeClr>
                  </a:solidFill>
                </a:rPr>
                <a:t>ressources documentaires </a:t>
              </a:r>
              <a:r>
                <a:rPr lang="fr-FR" sz="1400" dirty="0" smtClean="0"/>
                <a:t>: </a:t>
              </a:r>
            </a:p>
          </p:txBody>
        </p:sp>
        <p:grpSp>
          <p:nvGrpSpPr>
            <p:cNvPr id="13" name="Groupe 57"/>
            <p:cNvGrpSpPr/>
            <p:nvPr/>
          </p:nvGrpSpPr>
          <p:grpSpPr>
            <a:xfrm rot="20740965" flipH="1">
              <a:off x="1628057" y="4547211"/>
              <a:ext cx="157351" cy="87578"/>
              <a:chOff x="3419872" y="3573016"/>
              <a:chExt cx="1656184" cy="432048"/>
            </a:xfrm>
            <a:solidFill>
              <a:schemeClr val="bg1"/>
            </a:solidFill>
          </p:grpSpPr>
          <p:sp>
            <p:nvSpPr>
              <p:cNvPr id="14" name="Rectangle à coins arrondis 13"/>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grpSp>
        <p:nvGrpSpPr>
          <p:cNvPr id="16" name="Groupe 15"/>
          <p:cNvGrpSpPr/>
          <p:nvPr/>
        </p:nvGrpSpPr>
        <p:grpSpPr>
          <a:xfrm>
            <a:off x="1628055" y="4473214"/>
            <a:ext cx="6520394" cy="307777"/>
            <a:chOff x="1628057" y="5661248"/>
            <a:chExt cx="6520394" cy="307777"/>
          </a:xfrm>
        </p:grpSpPr>
        <p:sp>
          <p:nvSpPr>
            <p:cNvPr id="17" name="ZoneTexte 16"/>
            <p:cNvSpPr txBox="1"/>
            <p:nvPr/>
          </p:nvSpPr>
          <p:spPr>
            <a:xfrm>
              <a:off x="1907704" y="5661248"/>
              <a:ext cx="6240747" cy="307777"/>
            </a:xfrm>
            <a:prstGeom prst="rect">
              <a:avLst/>
            </a:prstGeom>
            <a:noFill/>
          </p:spPr>
          <p:txBody>
            <a:bodyPr wrap="none" rtlCol="0">
              <a:spAutoFit/>
            </a:bodyPr>
            <a:lstStyle/>
            <a:p>
              <a:r>
                <a:rPr lang="fr-FR" sz="1400" dirty="0" smtClean="0"/>
                <a:t>L’</a:t>
              </a:r>
              <a:r>
                <a:rPr lang="fr-FR" sz="1400" b="1" dirty="0" smtClean="0">
                  <a:solidFill>
                    <a:schemeClr val="tx2">
                      <a:lumMod val="60000"/>
                      <a:lumOff val="40000"/>
                    </a:schemeClr>
                  </a:solidFill>
                </a:rPr>
                <a:t>agenda</a:t>
              </a:r>
              <a:r>
                <a:rPr lang="fr-FR" sz="1400" dirty="0" smtClean="0"/>
                <a:t> des événements et des rencontres organisés par l’IRD à travers le monde </a:t>
              </a:r>
            </a:p>
          </p:txBody>
        </p:sp>
        <p:grpSp>
          <p:nvGrpSpPr>
            <p:cNvPr id="18" name="Groupe 60"/>
            <p:cNvGrpSpPr/>
            <p:nvPr/>
          </p:nvGrpSpPr>
          <p:grpSpPr>
            <a:xfrm rot="20740965" flipH="1">
              <a:off x="1628057" y="5771347"/>
              <a:ext cx="157351" cy="87578"/>
              <a:chOff x="3419872" y="3573016"/>
              <a:chExt cx="1656184" cy="432048"/>
            </a:xfrm>
            <a:solidFill>
              <a:schemeClr val="bg1"/>
            </a:solidFill>
          </p:grpSpPr>
          <p:sp>
            <p:nvSpPr>
              <p:cNvPr id="19" name="Rectangle à coins arrondis 18"/>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grpSp>
        <p:nvGrpSpPr>
          <p:cNvPr id="21" name="Groupe 20"/>
          <p:cNvGrpSpPr/>
          <p:nvPr/>
        </p:nvGrpSpPr>
        <p:grpSpPr>
          <a:xfrm>
            <a:off x="1628055" y="4977270"/>
            <a:ext cx="4371665" cy="307777"/>
            <a:chOff x="1628057" y="6165304"/>
            <a:chExt cx="4371665" cy="307777"/>
          </a:xfrm>
        </p:grpSpPr>
        <p:sp>
          <p:nvSpPr>
            <p:cNvPr id="22" name="ZoneTexte 21"/>
            <p:cNvSpPr txBox="1"/>
            <p:nvPr/>
          </p:nvSpPr>
          <p:spPr>
            <a:xfrm>
              <a:off x="1907704" y="6165304"/>
              <a:ext cx="4092018" cy="307777"/>
            </a:xfrm>
            <a:prstGeom prst="rect">
              <a:avLst/>
            </a:prstGeom>
            <a:noFill/>
          </p:spPr>
          <p:txBody>
            <a:bodyPr wrap="none" rtlCol="0">
              <a:spAutoFit/>
            </a:bodyPr>
            <a:lstStyle/>
            <a:p>
              <a:r>
                <a:rPr lang="fr-FR" sz="1400" dirty="0" smtClean="0"/>
                <a:t>La possibilité de </a:t>
              </a:r>
              <a:r>
                <a:rPr lang="fr-FR" sz="1400" b="1" dirty="0" smtClean="0">
                  <a:solidFill>
                    <a:schemeClr val="tx2">
                      <a:lumMod val="60000"/>
                      <a:lumOff val="40000"/>
                    </a:schemeClr>
                  </a:solidFill>
                </a:rPr>
                <a:t>poser des questions </a:t>
              </a:r>
              <a:r>
                <a:rPr lang="fr-FR" sz="1400" dirty="0" smtClean="0"/>
                <a:t>à un scientifique</a:t>
              </a:r>
            </a:p>
          </p:txBody>
        </p:sp>
        <p:grpSp>
          <p:nvGrpSpPr>
            <p:cNvPr id="23" name="Groupe 63"/>
            <p:cNvGrpSpPr/>
            <p:nvPr/>
          </p:nvGrpSpPr>
          <p:grpSpPr>
            <a:xfrm rot="20740965" flipH="1">
              <a:off x="1628057" y="6275403"/>
              <a:ext cx="157351" cy="87578"/>
              <a:chOff x="3419872" y="3573016"/>
              <a:chExt cx="1656184" cy="432048"/>
            </a:xfrm>
            <a:solidFill>
              <a:schemeClr val="bg1"/>
            </a:solidFill>
          </p:grpSpPr>
          <p:sp>
            <p:nvSpPr>
              <p:cNvPr id="24" name="Rectangle à coins arrondis 23"/>
              <p:cNvSpPr/>
              <p:nvPr/>
            </p:nvSpPr>
            <p:spPr>
              <a:xfrm>
                <a:off x="3419872" y="3573016"/>
                <a:ext cx="1656184" cy="43204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sp>
        <p:nvSpPr>
          <p:cNvPr id="26" name="ZoneTexte 25"/>
          <p:cNvSpPr txBox="1"/>
          <p:nvPr/>
        </p:nvSpPr>
        <p:spPr>
          <a:xfrm>
            <a:off x="539552" y="332656"/>
            <a:ext cx="7812360" cy="1169551"/>
          </a:xfrm>
          <a:prstGeom prst="rect">
            <a:avLst/>
          </a:prstGeom>
          <a:noFill/>
        </p:spPr>
        <p:txBody>
          <a:bodyPr wrap="square" rtlCol="0">
            <a:spAutoFit/>
          </a:bodyPr>
          <a:lstStyle/>
          <a:p>
            <a:pPr algn="ctr"/>
            <a:r>
              <a:rPr lang="fr-FR" sz="2800" b="1" dirty="0" smtClean="0">
                <a:solidFill>
                  <a:schemeClr val="accent6">
                    <a:lumMod val="75000"/>
                  </a:schemeClr>
                </a:solidFill>
              </a:rPr>
              <a:t>Au cœur des projets une plateforme interactive</a:t>
            </a:r>
          </a:p>
          <a:p>
            <a:pPr algn="ctr"/>
            <a:endParaRPr lang="fr-FR" sz="1400" i="1" dirty="0" smtClean="0">
              <a:solidFill>
                <a:schemeClr val="tx2">
                  <a:lumMod val="60000"/>
                  <a:lumOff val="40000"/>
                </a:schemeClr>
              </a:solidFill>
            </a:endParaRPr>
          </a:p>
          <a:p>
            <a:pPr algn="ctr"/>
            <a:r>
              <a:rPr lang="fr-FR" sz="1400" i="1" dirty="0" smtClean="0">
                <a:solidFill>
                  <a:schemeClr val="tx2">
                    <a:lumMod val="60000"/>
                    <a:lumOff val="40000"/>
                  </a:schemeClr>
                </a:solidFill>
              </a:rPr>
              <a:t>pour découvrir comment les chercheurs de l’IRD étudient et observent </a:t>
            </a:r>
          </a:p>
          <a:p>
            <a:pPr algn="ctr"/>
            <a:r>
              <a:rPr lang="fr-FR" sz="1400" i="1" dirty="0" smtClean="0">
                <a:solidFill>
                  <a:schemeClr val="tx2">
                    <a:lumMod val="60000"/>
                    <a:lumOff val="40000"/>
                  </a:schemeClr>
                </a:solidFill>
              </a:rPr>
              <a:t>les changements climatiques et leurs impacts à travers le monde</a:t>
            </a:r>
            <a:endParaRPr lang="fr-FR" i="1" dirty="0" smtClean="0">
              <a:solidFill>
                <a:schemeClr val="tx2">
                  <a:lumMod val="60000"/>
                  <a:lumOff val="40000"/>
                </a:schemeClr>
              </a:solidFill>
            </a:endParaRPr>
          </a:p>
        </p:txBody>
      </p:sp>
      <p:grpSp>
        <p:nvGrpSpPr>
          <p:cNvPr id="30" name="Groupe 29"/>
          <p:cNvGrpSpPr/>
          <p:nvPr/>
        </p:nvGrpSpPr>
        <p:grpSpPr>
          <a:xfrm rot="20740965">
            <a:off x="448855" y="1967486"/>
            <a:ext cx="2246390" cy="713364"/>
            <a:chOff x="3388651" y="3600475"/>
            <a:chExt cx="1656185" cy="518652"/>
          </a:xfrm>
          <a:solidFill>
            <a:schemeClr val="bg1"/>
          </a:solidFill>
        </p:grpSpPr>
        <p:sp>
          <p:nvSpPr>
            <p:cNvPr id="31" name="Rectangle à coins arrondis 30"/>
            <p:cNvSpPr/>
            <p:nvPr/>
          </p:nvSpPr>
          <p:spPr>
            <a:xfrm>
              <a:off x="3419872" y="3600475"/>
              <a:ext cx="1550603" cy="518652"/>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2" name="Rectangle 31"/>
            <p:cNvSpPr/>
            <p:nvPr/>
          </p:nvSpPr>
          <p:spPr>
            <a:xfrm>
              <a:off x="3388651" y="3660386"/>
              <a:ext cx="1656185" cy="391524"/>
            </a:xfrm>
            <a:prstGeom prst="rect">
              <a:avLst/>
            </a:prstGeom>
            <a:grpFill/>
          </p:spPr>
          <p:txBody>
            <a:bodyPr wrap="square">
              <a:spAutoFit/>
            </a:bodyPr>
            <a:lstStyle/>
            <a:p>
              <a:pPr lvl="0" algn="ctr"/>
              <a:r>
                <a:rPr lang="fr-FR" sz="1400" i="1" dirty="0" smtClean="0">
                  <a:solidFill>
                    <a:prstClr val="black"/>
                  </a:solidFill>
                </a:rPr>
                <a:t>Et pour chaque milieu exploré</a:t>
              </a:r>
              <a:endParaRPr lang="fr-FR" sz="1400" i="1" dirty="0">
                <a:solidFill>
                  <a:prstClr val="black"/>
                </a:solidFill>
              </a:endParaRPr>
            </a:p>
          </p:txBody>
        </p:sp>
      </p:grpSp>
      <p:sp>
        <p:nvSpPr>
          <p:cNvPr id="27" name="Rectangle à coins arrondis 26"/>
          <p:cNvSpPr/>
          <p:nvPr/>
        </p:nvSpPr>
        <p:spPr>
          <a:xfrm>
            <a:off x="539552" y="332656"/>
            <a:ext cx="8136904" cy="122413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rot="20768147">
            <a:off x="-496329" y="123364"/>
            <a:ext cx="3762783" cy="82671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Rectangle 3"/>
          <p:cNvSpPr/>
          <p:nvPr/>
        </p:nvSpPr>
        <p:spPr>
          <a:xfrm>
            <a:off x="539552" y="332656"/>
            <a:ext cx="8273612" cy="584775"/>
          </a:xfrm>
          <a:prstGeom prst="rect">
            <a:avLst/>
          </a:prstGeom>
          <a:solidFill>
            <a:schemeClr val="bg1"/>
          </a:solidFill>
        </p:spPr>
        <p:txBody>
          <a:bodyPr wrap="none">
            <a:spAutoFit/>
          </a:bodyPr>
          <a:lstStyle/>
          <a:p>
            <a:pPr lvl="0"/>
            <a:r>
              <a:rPr lang="fr-FR" sz="3200" b="1" dirty="0" smtClean="0">
                <a:solidFill>
                  <a:prstClr val="black"/>
                </a:solidFill>
              </a:rPr>
              <a:t>1. Un réseau de clubs jeunes à travers le monde</a:t>
            </a:r>
          </a:p>
        </p:txBody>
      </p:sp>
      <p:cxnSp>
        <p:nvCxnSpPr>
          <p:cNvPr id="8" name="Connecteur droit 7"/>
          <p:cNvCxnSpPr/>
          <p:nvPr/>
        </p:nvCxnSpPr>
        <p:spPr>
          <a:xfrm>
            <a:off x="611560" y="2780928"/>
            <a:ext cx="0" cy="4077072"/>
          </a:xfrm>
          <a:prstGeom prst="line">
            <a:avLst/>
          </a:prstGeom>
          <a:ln w="76200">
            <a:solidFill>
              <a:srgbClr val="4A7EBB"/>
            </a:solidFill>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287524" y="4509120"/>
            <a:ext cx="1008112" cy="504056"/>
            <a:chOff x="1043608" y="2144906"/>
            <a:chExt cx="1008112" cy="504056"/>
          </a:xfrm>
        </p:grpSpPr>
        <p:sp>
          <p:nvSpPr>
            <p:cNvPr id="6" name="Rectangle à coins arrondis 5"/>
            <p:cNvSpPr/>
            <p:nvPr/>
          </p:nvSpPr>
          <p:spPr>
            <a:xfrm>
              <a:off x="1043608" y="2144906"/>
              <a:ext cx="1008112" cy="504056"/>
            </a:xfrm>
            <a:prstGeom prst="roundRect">
              <a:avLst/>
            </a:prstGeom>
            <a:solidFill>
              <a:schemeClr val="bg1"/>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7" name="ZoneTexte 6"/>
            <p:cNvSpPr txBox="1"/>
            <p:nvPr/>
          </p:nvSpPr>
          <p:spPr>
            <a:xfrm>
              <a:off x="1154256" y="2144906"/>
              <a:ext cx="786817" cy="492443"/>
            </a:xfrm>
            <a:prstGeom prst="rect">
              <a:avLst/>
            </a:prstGeom>
            <a:noFill/>
          </p:spPr>
          <p:txBody>
            <a:bodyPr wrap="none" rtlCol="0">
              <a:spAutoFit/>
            </a:bodyPr>
            <a:lstStyle/>
            <a:p>
              <a:pPr algn="ctr"/>
              <a:r>
                <a:rPr lang="fr-FR" sz="1400" b="1" dirty="0" smtClean="0"/>
                <a:t>Etape 1</a:t>
              </a:r>
            </a:p>
            <a:p>
              <a:pPr algn="ctr"/>
              <a:r>
                <a:rPr lang="fr-FR" sz="1200" dirty="0" smtClean="0"/>
                <a:t>Sept - </a:t>
              </a:r>
              <a:r>
                <a:rPr lang="fr-FR" sz="1200" dirty="0" err="1" smtClean="0"/>
                <a:t>oct</a:t>
              </a:r>
              <a:endParaRPr lang="fr-FR" sz="1200" dirty="0"/>
            </a:p>
          </p:txBody>
        </p:sp>
      </p:grpSp>
      <p:grpSp>
        <p:nvGrpSpPr>
          <p:cNvPr id="77" name="Groupe 76"/>
          <p:cNvGrpSpPr/>
          <p:nvPr/>
        </p:nvGrpSpPr>
        <p:grpSpPr>
          <a:xfrm>
            <a:off x="1502346" y="5013176"/>
            <a:ext cx="6670054" cy="1569660"/>
            <a:chOff x="1868937" y="1340768"/>
            <a:chExt cx="6670054" cy="1569660"/>
          </a:xfrm>
        </p:grpSpPr>
        <p:sp>
          <p:nvSpPr>
            <p:cNvPr id="20" name="ZoneTexte 19"/>
            <p:cNvSpPr txBox="1"/>
            <p:nvPr/>
          </p:nvSpPr>
          <p:spPr>
            <a:xfrm>
              <a:off x="2058991" y="1340768"/>
              <a:ext cx="6480000" cy="1569660"/>
            </a:xfrm>
            <a:prstGeom prst="rect">
              <a:avLst/>
            </a:prstGeom>
            <a:noFill/>
          </p:spPr>
          <p:txBody>
            <a:bodyPr wrap="square" rtlCol="0">
              <a:spAutoFit/>
            </a:bodyPr>
            <a:lstStyle/>
            <a:p>
              <a:pPr algn="just"/>
              <a:r>
                <a:rPr lang="fr-FR" sz="1200" b="1" dirty="0" smtClean="0">
                  <a:solidFill>
                    <a:srgbClr val="4A7EBB"/>
                  </a:solidFill>
                </a:rPr>
                <a:t>Les clubs sont destinataires d’une « enveloppe énigme</a:t>
              </a:r>
              <a:r>
                <a:rPr lang="fr-FR" sz="1200" dirty="0" smtClean="0">
                  <a:solidFill>
                    <a:srgbClr val="4A7EBB"/>
                  </a:solidFill>
                </a:rPr>
                <a:t> » </a:t>
              </a:r>
              <a:r>
                <a:rPr lang="fr-FR" sz="1200" dirty="0" smtClean="0"/>
                <a:t>qui contient :</a:t>
              </a:r>
            </a:p>
            <a:p>
              <a:pPr algn="just">
                <a:buFontTx/>
                <a:buChar char="-"/>
              </a:pPr>
              <a:r>
                <a:rPr lang="fr-FR" sz="1200" dirty="0" smtClean="0"/>
                <a:t> La photo d’une </a:t>
              </a:r>
              <a:r>
                <a:rPr lang="fr-FR" sz="1200" b="1" dirty="0" smtClean="0">
                  <a:solidFill>
                    <a:schemeClr val="accent6">
                      <a:lumMod val="75000"/>
                    </a:schemeClr>
                  </a:solidFill>
                </a:rPr>
                <a:t>station météo </a:t>
              </a:r>
              <a:r>
                <a:rPr lang="fr-FR" sz="1200" dirty="0" smtClean="0"/>
                <a:t>et sa notice et un protocole d’observation commun à tous les clubs</a:t>
              </a:r>
            </a:p>
            <a:p>
              <a:pPr algn="just">
                <a:buFontTx/>
                <a:buChar char="-"/>
              </a:pPr>
              <a:r>
                <a:rPr lang="fr-FR" sz="1200" dirty="0" smtClean="0"/>
                <a:t> La photo de </a:t>
              </a:r>
              <a:r>
                <a:rPr lang="fr-FR" sz="1200" b="1" dirty="0" smtClean="0">
                  <a:solidFill>
                    <a:schemeClr val="accent6">
                      <a:lumMod val="75000"/>
                    </a:schemeClr>
                  </a:solidFill>
                </a:rPr>
                <a:t>deux instruments « énigmes »</a:t>
              </a:r>
              <a:endParaRPr lang="fr-FR" sz="1200" dirty="0" smtClean="0"/>
            </a:p>
            <a:p>
              <a:pPr algn="just">
                <a:buFontTx/>
                <a:buChar char="-"/>
              </a:pPr>
              <a:r>
                <a:rPr lang="fr-FR" sz="1200" dirty="0" smtClean="0"/>
                <a:t> Une </a:t>
              </a:r>
              <a:r>
                <a:rPr lang="fr-FR" sz="1200" b="1" dirty="0" smtClean="0">
                  <a:solidFill>
                    <a:schemeClr val="accent6">
                      <a:lumMod val="75000"/>
                    </a:schemeClr>
                  </a:solidFill>
                </a:rPr>
                <a:t>lettre de mission </a:t>
              </a:r>
              <a:r>
                <a:rPr lang="fr-FR" sz="1200" dirty="0" smtClean="0"/>
                <a:t>: </a:t>
              </a:r>
            </a:p>
            <a:p>
              <a:pPr algn="just"/>
              <a:r>
                <a:rPr lang="fr-FR" sz="1200" b="1" dirty="0" smtClean="0"/>
                <a:t>« </a:t>
              </a:r>
              <a:r>
                <a:rPr lang="fr-FR" sz="1200" b="1" i="1" dirty="0" smtClean="0"/>
                <a:t>A quoi servent ces instruments ? Comment les chercheurs de l’IRD les utilisent-ils pour comprendre les changements climatiques et leur impact ? A vous de mener l’enquête auprès des scientifiques et en réalisant vos propres expériences et de restituer vos résultats sous la forme d’un roman photo »</a:t>
              </a:r>
            </a:p>
          </p:txBody>
        </p:sp>
        <p:grpSp>
          <p:nvGrpSpPr>
            <p:cNvPr id="21" name="Groupe 63"/>
            <p:cNvGrpSpPr/>
            <p:nvPr/>
          </p:nvGrpSpPr>
          <p:grpSpPr>
            <a:xfrm rot="20740965" flipH="1">
              <a:off x="1868937" y="1497579"/>
              <a:ext cx="108000" cy="36000"/>
              <a:chOff x="3419871" y="3573014"/>
              <a:chExt cx="1656185" cy="432048"/>
            </a:xfrm>
            <a:solidFill>
              <a:schemeClr val="bg1"/>
            </a:solidFill>
          </p:grpSpPr>
          <p:sp>
            <p:nvSpPr>
              <p:cNvPr id="22" name="Rectangle à coins arrondis 21"/>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3419871" y="3657654"/>
                <a:ext cx="1656185" cy="261605"/>
              </a:xfrm>
              <a:prstGeom prst="rect">
                <a:avLst/>
              </a:prstGeom>
              <a:grpFill/>
            </p:spPr>
            <p:txBody>
              <a:bodyPr wrap="square">
                <a:spAutoFit/>
              </a:bodyPr>
              <a:lstStyle/>
              <a:p>
                <a:pPr lvl="0" algn="ctr"/>
                <a:endParaRPr lang="fr-FR" sz="1100" i="1" dirty="0">
                  <a:solidFill>
                    <a:prstClr val="black"/>
                  </a:solidFill>
                </a:endParaRPr>
              </a:p>
            </p:txBody>
          </p:sp>
        </p:grpSp>
      </p:grpSp>
      <p:sp>
        <p:nvSpPr>
          <p:cNvPr id="60" name="ZoneTexte 59"/>
          <p:cNvSpPr txBox="1"/>
          <p:nvPr/>
        </p:nvSpPr>
        <p:spPr>
          <a:xfrm>
            <a:off x="755576" y="836712"/>
            <a:ext cx="8454177" cy="307777"/>
          </a:xfrm>
          <a:prstGeom prst="rect">
            <a:avLst/>
          </a:prstGeom>
          <a:solidFill>
            <a:schemeClr val="bg1"/>
          </a:solidFill>
        </p:spPr>
        <p:txBody>
          <a:bodyPr wrap="square" rtlCol="0">
            <a:spAutoFit/>
          </a:bodyPr>
          <a:lstStyle/>
          <a:p>
            <a:r>
              <a:rPr lang="fr-FR" sz="1400" b="1" i="1" dirty="0" smtClean="0">
                <a:solidFill>
                  <a:schemeClr val="accent6">
                    <a:lumMod val="75000"/>
                  </a:schemeClr>
                </a:solidFill>
              </a:rPr>
              <a:t>Le projet définitif sera établi après consultation de l’ensemble des enseignants et scientifiques participant</a:t>
            </a:r>
          </a:p>
        </p:txBody>
      </p:sp>
      <p:sp>
        <p:nvSpPr>
          <p:cNvPr id="81" name="Rectangle à coins arrondis 80"/>
          <p:cNvSpPr/>
          <p:nvPr/>
        </p:nvSpPr>
        <p:spPr>
          <a:xfrm>
            <a:off x="611560" y="1340768"/>
            <a:ext cx="7848872" cy="1728192"/>
          </a:xfrm>
          <a:prstGeom prst="roundRect">
            <a:avLst/>
          </a:prstGeom>
          <a:noFill/>
          <a:ln w="762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ZoneTexte 82"/>
          <p:cNvSpPr txBox="1"/>
          <p:nvPr/>
        </p:nvSpPr>
        <p:spPr>
          <a:xfrm>
            <a:off x="827584" y="1484784"/>
            <a:ext cx="7488832" cy="1384995"/>
          </a:xfrm>
          <a:prstGeom prst="rect">
            <a:avLst/>
          </a:prstGeom>
          <a:noFill/>
        </p:spPr>
        <p:txBody>
          <a:bodyPr wrap="square" rtlCol="0">
            <a:spAutoFit/>
          </a:bodyPr>
          <a:lstStyle/>
          <a:p>
            <a:pPr algn="just"/>
            <a:r>
              <a:rPr lang="fr-FR" sz="1200" dirty="0" smtClean="0"/>
              <a:t>Des collégiens et lycéens francophones, réunis dans une quinzaine de clubs à travers le monde, accompagnés par leurs enseignants et conseillés par un scientifique, s’interrogent sur les méthodes utilisées par les scientifiques pour mieux comprendre les changements climatiques et évaluer leur impact sur l’environnement et les sociétés. </a:t>
            </a:r>
          </a:p>
          <a:p>
            <a:pPr algn="just"/>
            <a:endParaRPr lang="fr-FR" sz="1200" dirty="0" smtClean="0"/>
          </a:p>
          <a:p>
            <a:pPr algn="just"/>
            <a:r>
              <a:rPr lang="fr-FR" sz="1200" dirty="0" smtClean="0"/>
              <a:t>A travers de multiples activités (expérimentations, recherches documentaires, relevés et analyse de données, discussions avec des scientifiques, échanges avec d’autres clubs, production d’un roman photo…) les jeunes sont amenés à débattre de manière critique et raisonnée sur les changement climatiques.</a:t>
            </a:r>
          </a:p>
        </p:txBody>
      </p:sp>
      <p:pic>
        <p:nvPicPr>
          <p:cNvPr id="84" name="Image 83" descr="IRD_43622 Favier Marie-Noëlle.jpg"/>
          <p:cNvPicPr>
            <a:picLocks noChangeAspect="1"/>
          </p:cNvPicPr>
          <p:nvPr/>
        </p:nvPicPr>
        <p:blipFill>
          <a:blip r:embed="rId2" cstate="print"/>
          <a:stretch>
            <a:fillRect/>
          </a:stretch>
        </p:blipFill>
        <p:spPr>
          <a:xfrm rot="20610881">
            <a:off x="4600434" y="3042020"/>
            <a:ext cx="1022682" cy="1363576"/>
          </a:xfrm>
          <a:prstGeom prst="rect">
            <a:avLst/>
          </a:prstGeom>
          <a:ln w="28575">
            <a:solidFill>
              <a:srgbClr val="4A7EBB"/>
            </a:solidFill>
          </a:ln>
        </p:spPr>
      </p:pic>
      <p:pic>
        <p:nvPicPr>
          <p:cNvPr id="87" name="Image 86" descr="IRD_44594 Duos Cristelle.jpg"/>
          <p:cNvPicPr>
            <a:picLocks noChangeAspect="1"/>
          </p:cNvPicPr>
          <p:nvPr/>
        </p:nvPicPr>
        <p:blipFill>
          <a:blip r:embed="rId3" cstate="print"/>
          <a:stretch>
            <a:fillRect/>
          </a:stretch>
        </p:blipFill>
        <p:spPr>
          <a:xfrm>
            <a:off x="5724128" y="3212976"/>
            <a:ext cx="1735878" cy="1381155"/>
          </a:xfrm>
          <a:prstGeom prst="rect">
            <a:avLst/>
          </a:prstGeom>
          <a:ln w="28575">
            <a:solidFill>
              <a:srgbClr val="4A7EBB"/>
            </a:solidFill>
          </a:ln>
        </p:spPr>
      </p:pic>
      <p:pic>
        <p:nvPicPr>
          <p:cNvPr id="88" name="Image 87" descr="IRD_41219 Robert J.P..jpg"/>
          <p:cNvPicPr>
            <a:picLocks noChangeAspect="1"/>
          </p:cNvPicPr>
          <p:nvPr/>
        </p:nvPicPr>
        <p:blipFill>
          <a:blip r:embed="rId4" cstate="print"/>
          <a:stretch>
            <a:fillRect/>
          </a:stretch>
        </p:blipFill>
        <p:spPr>
          <a:xfrm rot="1187879">
            <a:off x="7521614" y="3138196"/>
            <a:ext cx="1086933" cy="1449243"/>
          </a:xfrm>
          <a:prstGeom prst="rect">
            <a:avLst/>
          </a:prstGeom>
          <a:ln w="28575">
            <a:solidFill>
              <a:srgbClr val="4A7EBB"/>
            </a:solidFill>
          </a:ln>
        </p:spPr>
      </p:pic>
      <p:grpSp>
        <p:nvGrpSpPr>
          <p:cNvPr id="28" name="Groupe 27"/>
          <p:cNvGrpSpPr/>
          <p:nvPr/>
        </p:nvGrpSpPr>
        <p:grpSpPr>
          <a:xfrm rot="20740965">
            <a:off x="177411" y="3719410"/>
            <a:ext cx="2246390" cy="519647"/>
            <a:chOff x="3284696" y="3697926"/>
            <a:chExt cx="1656185" cy="421201"/>
          </a:xfrm>
          <a:solidFill>
            <a:schemeClr val="bg1"/>
          </a:solidFill>
        </p:grpSpPr>
        <p:sp>
          <p:nvSpPr>
            <p:cNvPr id="29" name="Rectangle à coins arrondis 28"/>
            <p:cNvSpPr/>
            <p:nvPr/>
          </p:nvSpPr>
          <p:spPr>
            <a:xfrm>
              <a:off x="3419872" y="3697926"/>
              <a:ext cx="1368117" cy="421201"/>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0" name="Rectangle 29"/>
            <p:cNvSpPr/>
            <p:nvPr/>
          </p:nvSpPr>
          <p:spPr>
            <a:xfrm>
              <a:off x="3284696" y="3790439"/>
              <a:ext cx="1656185" cy="201392"/>
            </a:xfrm>
            <a:prstGeom prst="rect">
              <a:avLst/>
            </a:prstGeom>
            <a:grpFill/>
          </p:spPr>
          <p:txBody>
            <a:bodyPr wrap="square">
              <a:spAutoFit/>
            </a:bodyPr>
            <a:lstStyle/>
            <a:p>
              <a:pPr lvl="0" algn="ctr"/>
              <a:r>
                <a:rPr lang="fr-FR" sz="1200" i="1" dirty="0" smtClean="0">
                  <a:solidFill>
                    <a:prstClr val="black"/>
                  </a:solidFill>
                </a:rPr>
                <a:t>Comment ça marche ?</a:t>
              </a:r>
              <a:endParaRPr lang="fr-FR" sz="1200" i="1" dirty="0">
                <a:solidFill>
                  <a:prstClr val="black"/>
                </a:solidFill>
              </a:endParaRPr>
            </a:p>
          </p:txBody>
        </p:sp>
      </p:grpSp>
      <p:sp>
        <p:nvSpPr>
          <p:cNvPr id="32" name="Rectangle 31"/>
          <p:cNvSpPr/>
          <p:nvPr/>
        </p:nvSpPr>
        <p:spPr>
          <a:xfrm>
            <a:off x="1311146" y="4653136"/>
            <a:ext cx="1748940" cy="276999"/>
          </a:xfrm>
          <a:prstGeom prst="rect">
            <a:avLst/>
          </a:prstGeom>
        </p:spPr>
        <p:txBody>
          <a:bodyPr wrap="none">
            <a:spAutoFit/>
          </a:bodyPr>
          <a:lstStyle/>
          <a:p>
            <a:r>
              <a:rPr lang="fr-FR" sz="1200" b="1" dirty="0" smtClean="0"/>
              <a:t> Invitation à participer… </a:t>
            </a:r>
            <a:endParaRPr lang="fr-FR" sz="1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flipH="1">
            <a:off x="755576" y="0"/>
            <a:ext cx="36004" cy="685800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326291" y="1412776"/>
            <a:ext cx="1008112" cy="504056"/>
            <a:chOff x="1043608" y="2144906"/>
            <a:chExt cx="1008112" cy="504056"/>
          </a:xfrm>
        </p:grpSpPr>
        <p:sp>
          <p:nvSpPr>
            <p:cNvPr id="5" name="Rectangle à coins arrondis 4"/>
            <p:cNvSpPr/>
            <p:nvPr/>
          </p:nvSpPr>
          <p:spPr>
            <a:xfrm>
              <a:off x="1043608" y="2144906"/>
              <a:ext cx="1008112" cy="504056"/>
            </a:xfrm>
            <a:prstGeom prst="roundRect">
              <a:avLst/>
            </a:prstGeom>
            <a:solidFill>
              <a:schemeClr val="bg1"/>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6" name="ZoneTexte 5"/>
            <p:cNvSpPr txBox="1"/>
            <p:nvPr/>
          </p:nvSpPr>
          <p:spPr>
            <a:xfrm>
              <a:off x="1171952" y="2144906"/>
              <a:ext cx="751424" cy="492443"/>
            </a:xfrm>
            <a:prstGeom prst="rect">
              <a:avLst/>
            </a:prstGeom>
            <a:noFill/>
          </p:spPr>
          <p:txBody>
            <a:bodyPr wrap="none" rtlCol="0">
              <a:spAutoFit/>
            </a:bodyPr>
            <a:lstStyle/>
            <a:p>
              <a:pPr algn="ctr"/>
              <a:r>
                <a:rPr lang="fr-FR" sz="1400" b="1" dirty="0" smtClean="0"/>
                <a:t>Etape 2</a:t>
              </a:r>
            </a:p>
            <a:p>
              <a:pPr algn="ctr"/>
              <a:r>
                <a:rPr lang="fr-FR" sz="1200" dirty="0" err="1" smtClean="0"/>
                <a:t>Oct</a:t>
              </a:r>
              <a:r>
                <a:rPr lang="fr-FR" sz="1200" dirty="0" smtClean="0"/>
                <a:t> - </a:t>
              </a:r>
              <a:r>
                <a:rPr lang="fr-FR" sz="1200" dirty="0" err="1" smtClean="0"/>
                <a:t>nov</a:t>
              </a:r>
              <a:endParaRPr lang="fr-FR" sz="1200" dirty="0"/>
            </a:p>
          </p:txBody>
        </p:sp>
      </p:grpSp>
      <p:grpSp>
        <p:nvGrpSpPr>
          <p:cNvPr id="18" name="Groupe 17"/>
          <p:cNvGrpSpPr/>
          <p:nvPr/>
        </p:nvGrpSpPr>
        <p:grpSpPr>
          <a:xfrm>
            <a:off x="326291" y="2924944"/>
            <a:ext cx="1008112" cy="504056"/>
            <a:chOff x="1043608" y="2144906"/>
            <a:chExt cx="1008112" cy="504056"/>
          </a:xfrm>
        </p:grpSpPr>
        <p:sp>
          <p:nvSpPr>
            <p:cNvPr id="19" name="Rectangle à coins arrondis 18"/>
            <p:cNvSpPr/>
            <p:nvPr/>
          </p:nvSpPr>
          <p:spPr>
            <a:xfrm>
              <a:off x="1043608" y="2144906"/>
              <a:ext cx="1008112" cy="504056"/>
            </a:xfrm>
            <a:prstGeom prst="roundRect">
              <a:avLst/>
            </a:prstGeom>
            <a:solidFill>
              <a:schemeClr val="bg1"/>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20" name="ZoneTexte 19"/>
            <p:cNvSpPr txBox="1"/>
            <p:nvPr/>
          </p:nvSpPr>
          <p:spPr>
            <a:xfrm>
              <a:off x="1113955" y="2144906"/>
              <a:ext cx="867418" cy="492443"/>
            </a:xfrm>
            <a:prstGeom prst="rect">
              <a:avLst/>
            </a:prstGeom>
            <a:noFill/>
          </p:spPr>
          <p:txBody>
            <a:bodyPr wrap="none" rtlCol="0">
              <a:spAutoFit/>
            </a:bodyPr>
            <a:lstStyle/>
            <a:p>
              <a:pPr algn="ctr"/>
              <a:r>
                <a:rPr lang="fr-FR" sz="1400" b="1" dirty="0" smtClean="0"/>
                <a:t>Etape 3</a:t>
              </a:r>
            </a:p>
            <a:p>
              <a:pPr algn="ctr"/>
              <a:r>
                <a:rPr lang="fr-FR" sz="1200" dirty="0" err="1" smtClean="0"/>
                <a:t>Nov</a:t>
              </a:r>
              <a:r>
                <a:rPr lang="fr-FR" sz="1200" dirty="0" smtClean="0"/>
                <a:t> - Mars</a:t>
              </a:r>
              <a:endParaRPr lang="fr-FR" sz="1200" dirty="0"/>
            </a:p>
          </p:txBody>
        </p:sp>
      </p:grpSp>
      <p:grpSp>
        <p:nvGrpSpPr>
          <p:cNvPr id="21" name="Groupe 20"/>
          <p:cNvGrpSpPr/>
          <p:nvPr/>
        </p:nvGrpSpPr>
        <p:grpSpPr>
          <a:xfrm>
            <a:off x="326291" y="4293096"/>
            <a:ext cx="1008112" cy="504056"/>
            <a:chOff x="1043608" y="2216914"/>
            <a:chExt cx="1008112" cy="504056"/>
          </a:xfrm>
        </p:grpSpPr>
        <p:sp>
          <p:nvSpPr>
            <p:cNvPr id="22" name="Rectangle à coins arrondis 21"/>
            <p:cNvSpPr/>
            <p:nvPr/>
          </p:nvSpPr>
          <p:spPr>
            <a:xfrm>
              <a:off x="1043608" y="2216914"/>
              <a:ext cx="1008112" cy="504056"/>
            </a:xfrm>
            <a:prstGeom prst="roundRect">
              <a:avLst/>
            </a:prstGeom>
            <a:solidFill>
              <a:schemeClr val="bg1"/>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23" name="ZoneTexte 22"/>
            <p:cNvSpPr txBox="1"/>
            <p:nvPr/>
          </p:nvSpPr>
          <p:spPr>
            <a:xfrm>
              <a:off x="1142137" y="2228527"/>
              <a:ext cx="811056" cy="492443"/>
            </a:xfrm>
            <a:prstGeom prst="rect">
              <a:avLst/>
            </a:prstGeom>
            <a:noFill/>
          </p:spPr>
          <p:txBody>
            <a:bodyPr wrap="none" rtlCol="0">
              <a:spAutoFit/>
            </a:bodyPr>
            <a:lstStyle/>
            <a:p>
              <a:pPr algn="ctr"/>
              <a:r>
                <a:rPr lang="fr-FR" sz="1400" b="1" dirty="0" smtClean="0"/>
                <a:t>Etape 4</a:t>
              </a:r>
            </a:p>
            <a:p>
              <a:pPr algn="ctr"/>
              <a:r>
                <a:rPr lang="fr-FR" sz="1200" dirty="0" smtClean="0"/>
                <a:t>Mars - </a:t>
              </a:r>
              <a:r>
                <a:rPr lang="fr-FR" sz="1200" dirty="0" err="1" smtClean="0"/>
                <a:t>avr</a:t>
              </a:r>
              <a:endParaRPr lang="fr-FR" sz="1200" dirty="0"/>
            </a:p>
          </p:txBody>
        </p:sp>
      </p:grpSp>
      <p:grpSp>
        <p:nvGrpSpPr>
          <p:cNvPr id="48" name="Groupe 47"/>
          <p:cNvGrpSpPr/>
          <p:nvPr/>
        </p:nvGrpSpPr>
        <p:grpSpPr>
          <a:xfrm>
            <a:off x="1835696" y="4808185"/>
            <a:ext cx="6707792" cy="276999"/>
            <a:chOff x="1869966" y="4338392"/>
            <a:chExt cx="6707792" cy="276999"/>
          </a:xfrm>
        </p:grpSpPr>
        <p:sp>
          <p:nvSpPr>
            <p:cNvPr id="24" name="ZoneTexte 23"/>
            <p:cNvSpPr txBox="1"/>
            <p:nvPr/>
          </p:nvSpPr>
          <p:spPr>
            <a:xfrm>
              <a:off x="2097758" y="4338392"/>
              <a:ext cx="6480000" cy="276999"/>
            </a:xfrm>
            <a:prstGeom prst="rect">
              <a:avLst/>
            </a:prstGeom>
            <a:noFill/>
          </p:spPr>
          <p:txBody>
            <a:bodyPr wrap="square" rtlCol="0">
              <a:spAutoFit/>
            </a:bodyPr>
            <a:lstStyle/>
            <a:p>
              <a:r>
                <a:rPr lang="fr-FR" sz="1200" b="1" dirty="0" smtClean="0">
                  <a:solidFill>
                    <a:schemeClr val="tx2">
                      <a:lumMod val="60000"/>
                      <a:lumOff val="40000"/>
                    </a:schemeClr>
                  </a:solidFill>
                </a:rPr>
                <a:t>Réalisation du roman photo</a:t>
              </a:r>
              <a:endParaRPr lang="fr-FR" sz="1200" b="1" dirty="0" smtClean="0"/>
            </a:p>
          </p:txBody>
        </p:sp>
        <p:grpSp>
          <p:nvGrpSpPr>
            <p:cNvPr id="25" name="Groupe 63"/>
            <p:cNvGrpSpPr/>
            <p:nvPr/>
          </p:nvGrpSpPr>
          <p:grpSpPr>
            <a:xfrm rot="20740965" flipH="1">
              <a:off x="1869966" y="4474280"/>
              <a:ext cx="108000" cy="36000"/>
              <a:chOff x="3419871" y="3573014"/>
              <a:chExt cx="1656185" cy="432048"/>
            </a:xfrm>
            <a:solidFill>
              <a:schemeClr val="bg1"/>
            </a:solidFill>
          </p:grpSpPr>
          <p:sp>
            <p:nvSpPr>
              <p:cNvPr id="26" name="Rectangle à coins arrondis 25"/>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grpSp>
        <p:nvGrpSpPr>
          <p:cNvPr id="28" name="Groupe 27"/>
          <p:cNvGrpSpPr/>
          <p:nvPr/>
        </p:nvGrpSpPr>
        <p:grpSpPr>
          <a:xfrm>
            <a:off x="326291" y="5589240"/>
            <a:ext cx="1008112" cy="504056"/>
            <a:chOff x="1043608" y="2144906"/>
            <a:chExt cx="1008112" cy="504056"/>
          </a:xfrm>
        </p:grpSpPr>
        <p:sp>
          <p:nvSpPr>
            <p:cNvPr id="29" name="Rectangle à coins arrondis 28"/>
            <p:cNvSpPr/>
            <p:nvPr/>
          </p:nvSpPr>
          <p:spPr>
            <a:xfrm>
              <a:off x="1043608" y="2144906"/>
              <a:ext cx="1008112" cy="504056"/>
            </a:xfrm>
            <a:prstGeom prst="roundRect">
              <a:avLst/>
            </a:prstGeom>
            <a:solidFill>
              <a:schemeClr val="bg1"/>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30" name="ZoneTexte 29"/>
            <p:cNvSpPr txBox="1"/>
            <p:nvPr/>
          </p:nvSpPr>
          <p:spPr>
            <a:xfrm>
              <a:off x="1160380" y="2144906"/>
              <a:ext cx="774571" cy="492443"/>
            </a:xfrm>
            <a:prstGeom prst="rect">
              <a:avLst/>
            </a:prstGeom>
            <a:noFill/>
          </p:spPr>
          <p:txBody>
            <a:bodyPr wrap="none" rtlCol="0">
              <a:spAutoFit/>
            </a:bodyPr>
            <a:lstStyle/>
            <a:p>
              <a:pPr algn="ctr"/>
              <a:r>
                <a:rPr lang="fr-FR" sz="1400" b="1" dirty="0" smtClean="0"/>
                <a:t>Etape 5</a:t>
              </a:r>
            </a:p>
            <a:p>
              <a:pPr algn="ctr"/>
              <a:r>
                <a:rPr lang="fr-FR" sz="1200" dirty="0" smtClean="0"/>
                <a:t>Mai - juin</a:t>
              </a:r>
              <a:endParaRPr lang="fr-FR" sz="1200" dirty="0"/>
            </a:p>
          </p:txBody>
        </p:sp>
      </p:grpSp>
      <p:grpSp>
        <p:nvGrpSpPr>
          <p:cNvPr id="65" name="Groupe 64"/>
          <p:cNvGrpSpPr/>
          <p:nvPr/>
        </p:nvGrpSpPr>
        <p:grpSpPr>
          <a:xfrm>
            <a:off x="1834675" y="5960313"/>
            <a:ext cx="6734783" cy="276999"/>
            <a:chOff x="1834675" y="6032321"/>
            <a:chExt cx="6734783" cy="276999"/>
          </a:xfrm>
        </p:grpSpPr>
        <p:sp>
          <p:nvSpPr>
            <p:cNvPr id="31" name="ZoneTexte 30"/>
            <p:cNvSpPr txBox="1"/>
            <p:nvPr/>
          </p:nvSpPr>
          <p:spPr>
            <a:xfrm>
              <a:off x="2089458" y="6032321"/>
              <a:ext cx="6480000" cy="276999"/>
            </a:xfrm>
            <a:prstGeom prst="rect">
              <a:avLst/>
            </a:prstGeom>
            <a:noFill/>
          </p:spPr>
          <p:txBody>
            <a:bodyPr wrap="square" rtlCol="0">
              <a:spAutoFit/>
            </a:bodyPr>
            <a:lstStyle/>
            <a:p>
              <a:r>
                <a:rPr lang="fr-FR" sz="1200" b="1" dirty="0" smtClean="0">
                  <a:solidFill>
                    <a:schemeClr val="tx2">
                      <a:lumMod val="60000"/>
                      <a:lumOff val="40000"/>
                    </a:schemeClr>
                  </a:solidFill>
                </a:rPr>
                <a:t>Mise en ligne </a:t>
              </a:r>
              <a:r>
                <a:rPr lang="fr-FR" sz="1200" dirty="0" smtClean="0"/>
                <a:t>des projets « récompensés » sur la </a:t>
              </a:r>
              <a:r>
                <a:rPr lang="fr-FR" sz="1200" dirty="0" smtClean="0">
                  <a:solidFill>
                    <a:schemeClr val="accent6">
                      <a:lumMod val="75000"/>
                    </a:schemeClr>
                  </a:solidFill>
                </a:rPr>
                <a:t>plateforme numérique</a:t>
              </a:r>
              <a:endParaRPr lang="fr-FR" sz="1200" b="1" dirty="0" smtClean="0">
                <a:solidFill>
                  <a:schemeClr val="tx2">
                    <a:lumMod val="60000"/>
                    <a:lumOff val="40000"/>
                  </a:schemeClr>
                </a:solidFill>
              </a:endParaRPr>
            </a:p>
          </p:txBody>
        </p:sp>
        <p:grpSp>
          <p:nvGrpSpPr>
            <p:cNvPr id="32" name="Groupe 63"/>
            <p:cNvGrpSpPr/>
            <p:nvPr/>
          </p:nvGrpSpPr>
          <p:grpSpPr>
            <a:xfrm rot="20740965" flipH="1">
              <a:off x="1834675" y="6152820"/>
              <a:ext cx="109039" cy="36000"/>
              <a:chOff x="3230470" y="2992264"/>
              <a:chExt cx="1672123" cy="432047"/>
            </a:xfrm>
            <a:solidFill>
              <a:schemeClr val="bg1"/>
            </a:solidFill>
          </p:grpSpPr>
          <p:sp>
            <p:nvSpPr>
              <p:cNvPr id="33" name="Rectangle à coins arrondis 32"/>
              <p:cNvSpPr/>
              <p:nvPr/>
            </p:nvSpPr>
            <p:spPr>
              <a:xfrm>
                <a:off x="3230470" y="2992264"/>
                <a:ext cx="1656192" cy="43204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3246408" y="3125738"/>
                <a:ext cx="1656185" cy="261605"/>
              </a:xfrm>
              <a:prstGeom prst="rect">
                <a:avLst/>
              </a:prstGeom>
              <a:grpFill/>
            </p:spPr>
            <p:txBody>
              <a:bodyPr wrap="square">
                <a:spAutoFit/>
              </a:bodyPr>
              <a:lstStyle/>
              <a:p>
                <a:pPr lvl="0" algn="ctr"/>
                <a:endParaRPr lang="fr-FR" sz="1100" i="1" dirty="0">
                  <a:solidFill>
                    <a:prstClr val="black"/>
                  </a:solidFill>
                </a:endParaRPr>
              </a:p>
            </p:txBody>
          </p:sp>
        </p:grpSp>
      </p:grpSp>
      <p:sp>
        <p:nvSpPr>
          <p:cNvPr id="46" name="Rectangle à coins arrondis 45"/>
          <p:cNvSpPr/>
          <p:nvPr/>
        </p:nvSpPr>
        <p:spPr>
          <a:xfrm rot="20768147">
            <a:off x="-496329" y="123364"/>
            <a:ext cx="3762783" cy="82671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7" name="Rectangle 46"/>
          <p:cNvSpPr/>
          <p:nvPr/>
        </p:nvSpPr>
        <p:spPr>
          <a:xfrm>
            <a:off x="539552" y="332656"/>
            <a:ext cx="8273612" cy="584775"/>
          </a:xfrm>
          <a:prstGeom prst="rect">
            <a:avLst/>
          </a:prstGeom>
          <a:solidFill>
            <a:schemeClr val="bg1"/>
          </a:solidFill>
        </p:spPr>
        <p:txBody>
          <a:bodyPr wrap="none">
            <a:spAutoFit/>
          </a:bodyPr>
          <a:lstStyle/>
          <a:p>
            <a:pPr lvl="0"/>
            <a:r>
              <a:rPr lang="fr-FR" sz="3200" b="1" dirty="0" smtClean="0">
                <a:solidFill>
                  <a:prstClr val="black"/>
                </a:solidFill>
              </a:rPr>
              <a:t>1. Un réseau de clubs jeunes à travers le monde</a:t>
            </a:r>
          </a:p>
        </p:txBody>
      </p:sp>
      <p:sp>
        <p:nvSpPr>
          <p:cNvPr id="51" name="Rectangle 50"/>
          <p:cNvSpPr/>
          <p:nvPr/>
        </p:nvSpPr>
        <p:spPr>
          <a:xfrm>
            <a:off x="1331640" y="1484784"/>
            <a:ext cx="3051669" cy="276999"/>
          </a:xfrm>
          <a:prstGeom prst="rect">
            <a:avLst/>
          </a:prstGeom>
        </p:spPr>
        <p:txBody>
          <a:bodyPr wrap="none">
            <a:spAutoFit/>
          </a:bodyPr>
          <a:lstStyle/>
          <a:p>
            <a:r>
              <a:rPr lang="fr-FR" sz="1200" b="1" dirty="0" smtClean="0"/>
              <a:t>A la découverte des « instruments énigmes »</a:t>
            </a:r>
            <a:endParaRPr lang="fr-FR" sz="1200" dirty="0" smtClean="0"/>
          </a:p>
        </p:txBody>
      </p:sp>
      <p:sp>
        <p:nvSpPr>
          <p:cNvPr id="52" name="Rectangle 51"/>
          <p:cNvSpPr/>
          <p:nvPr/>
        </p:nvSpPr>
        <p:spPr>
          <a:xfrm>
            <a:off x="1331640" y="3007985"/>
            <a:ext cx="2731325" cy="276999"/>
          </a:xfrm>
          <a:prstGeom prst="rect">
            <a:avLst/>
          </a:prstGeom>
        </p:spPr>
        <p:txBody>
          <a:bodyPr wrap="none">
            <a:spAutoFit/>
          </a:bodyPr>
          <a:lstStyle/>
          <a:p>
            <a:r>
              <a:rPr lang="fr-FR" sz="1200" b="1" dirty="0" smtClean="0"/>
              <a:t>Expérimentation – collectes de données</a:t>
            </a:r>
            <a:endParaRPr lang="fr-FR" sz="1200" dirty="0" smtClean="0"/>
          </a:p>
        </p:txBody>
      </p:sp>
      <p:sp>
        <p:nvSpPr>
          <p:cNvPr id="53" name="Rectangle 52"/>
          <p:cNvSpPr/>
          <p:nvPr/>
        </p:nvSpPr>
        <p:spPr>
          <a:xfrm>
            <a:off x="1390580" y="4365104"/>
            <a:ext cx="2032288" cy="276999"/>
          </a:xfrm>
          <a:prstGeom prst="rect">
            <a:avLst/>
          </a:prstGeom>
        </p:spPr>
        <p:txBody>
          <a:bodyPr wrap="none">
            <a:spAutoFit/>
          </a:bodyPr>
          <a:lstStyle/>
          <a:p>
            <a:r>
              <a:rPr lang="fr-FR" sz="1200" b="1" dirty="0" smtClean="0"/>
              <a:t>Réponse à la mission initiale </a:t>
            </a:r>
            <a:endParaRPr lang="fr-FR" sz="1200" dirty="0" smtClean="0"/>
          </a:p>
        </p:txBody>
      </p:sp>
      <p:grpSp>
        <p:nvGrpSpPr>
          <p:cNvPr id="84" name="Groupe 83"/>
          <p:cNvGrpSpPr/>
          <p:nvPr/>
        </p:nvGrpSpPr>
        <p:grpSpPr>
          <a:xfrm>
            <a:off x="1835696" y="5024209"/>
            <a:ext cx="5511375" cy="276999"/>
            <a:chOff x="1868937" y="5024209"/>
            <a:chExt cx="5511375" cy="276999"/>
          </a:xfrm>
        </p:grpSpPr>
        <p:sp>
          <p:nvSpPr>
            <p:cNvPr id="54" name="Rectangle à coins arrondis 53"/>
            <p:cNvSpPr/>
            <p:nvPr/>
          </p:nvSpPr>
          <p:spPr>
            <a:xfrm rot="20740965" flipH="1">
              <a:off x="1868937" y="5180405"/>
              <a:ext cx="108000" cy="3600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55" name="Rectangle 54"/>
            <p:cNvSpPr/>
            <p:nvPr/>
          </p:nvSpPr>
          <p:spPr>
            <a:xfrm>
              <a:off x="2123728" y="5024209"/>
              <a:ext cx="5256584" cy="276999"/>
            </a:xfrm>
            <a:prstGeom prst="rect">
              <a:avLst/>
            </a:prstGeom>
          </p:spPr>
          <p:txBody>
            <a:bodyPr wrap="square">
              <a:spAutoFit/>
            </a:bodyPr>
            <a:lstStyle/>
            <a:p>
              <a:pPr lvl="0"/>
              <a:r>
                <a:rPr lang="fr-FR" sz="1200" dirty="0" smtClean="0"/>
                <a:t>P</a:t>
              </a:r>
              <a:r>
                <a:rPr lang="fr-FR" sz="1200" dirty="0" smtClean="0">
                  <a:solidFill>
                    <a:prstClr val="black"/>
                  </a:solidFill>
                </a:rPr>
                <a:t>articipation à un </a:t>
              </a:r>
              <a:r>
                <a:rPr lang="fr-FR" sz="1200" b="1" dirty="0" smtClean="0">
                  <a:solidFill>
                    <a:srgbClr val="1F497D">
                      <a:lumMod val="60000"/>
                      <a:lumOff val="40000"/>
                    </a:srgbClr>
                  </a:solidFill>
                </a:rPr>
                <a:t>« concours » </a:t>
              </a:r>
              <a:r>
                <a:rPr lang="fr-FR" sz="1200" dirty="0" smtClean="0">
                  <a:solidFill>
                    <a:prstClr val="black"/>
                  </a:solidFill>
                </a:rPr>
                <a:t>entre clubs participants</a:t>
              </a:r>
              <a:endParaRPr lang="fr-FR" sz="1200" b="1" dirty="0" smtClean="0">
                <a:solidFill>
                  <a:prstClr val="black"/>
                </a:solidFill>
              </a:endParaRPr>
            </a:p>
          </p:txBody>
        </p:sp>
      </p:grpSp>
      <p:sp>
        <p:nvSpPr>
          <p:cNvPr id="56" name="Rectangle 55"/>
          <p:cNvSpPr/>
          <p:nvPr/>
        </p:nvSpPr>
        <p:spPr>
          <a:xfrm>
            <a:off x="1475656" y="5733256"/>
            <a:ext cx="926087" cy="276999"/>
          </a:xfrm>
          <a:prstGeom prst="rect">
            <a:avLst/>
          </a:prstGeom>
        </p:spPr>
        <p:txBody>
          <a:bodyPr wrap="none">
            <a:spAutoFit/>
          </a:bodyPr>
          <a:lstStyle/>
          <a:p>
            <a:r>
              <a:rPr lang="fr-FR" sz="1200" b="1" dirty="0" smtClean="0"/>
              <a:t>Restitution </a:t>
            </a:r>
            <a:endParaRPr lang="fr-FR" sz="1200" dirty="0" smtClean="0"/>
          </a:p>
        </p:txBody>
      </p:sp>
      <p:sp>
        <p:nvSpPr>
          <p:cNvPr id="57" name="Rectangle 56"/>
          <p:cNvSpPr/>
          <p:nvPr/>
        </p:nvSpPr>
        <p:spPr>
          <a:xfrm rot="20740965" flipH="1">
            <a:off x="1836715" y="6346514"/>
            <a:ext cx="108000" cy="21798"/>
          </a:xfrm>
          <a:prstGeom prst="rect">
            <a:avLst/>
          </a:prstGeom>
          <a:solidFill>
            <a:schemeClr val="bg1"/>
          </a:solidFill>
        </p:spPr>
        <p:txBody>
          <a:bodyPr wrap="square">
            <a:spAutoFit/>
          </a:bodyPr>
          <a:lstStyle/>
          <a:p>
            <a:pPr lvl="0" algn="ctr"/>
            <a:endParaRPr lang="fr-FR" sz="1100" i="1" dirty="0">
              <a:solidFill>
                <a:prstClr val="black"/>
              </a:solidFill>
            </a:endParaRPr>
          </a:p>
        </p:txBody>
      </p:sp>
      <p:sp>
        <p:nvSpPr>
          <p:cNvPr id="59" name="ZoneTexte 58"/>
          <p:cNvSpPr txBox="1"/>
          <p:nvPr/>
        </p:nvSpPr>
        <p:spPr>
          <a:xfrm>
            <a:off x="2089458" y="6237312"/>
            <a:ext cx="6480000" cy="276999"/>
          </a:xfrm>
          <a:prstGeom prst="rect">
            <a:avLst/>
          </a:prstGeom>
          <a:noFill/>
        </p:spPr>
        <p:txBody>
          <a:bodyPr wrap="square" rtlCol="0">
            <a:spAutoFit/>
          </a:bodyPr>
          <a:lstStyle/>
          <a:p>
            <a:endParaRPr lang="fr-FR" sz="1200" b="1" dirty="0" smtClean="0">
              <a:solidFill>
                <a:schemeClr val="tx2">
                  <a:lumMod val="60000"/>
                  <a:lumOff val="40000"/>
                </a:schemeClr>
              </a:solidFill>
            </a:endParaRPr>
          </a:p>
        </p:txBody>
      </p:sp>
      <p:grpSp>
        <p:nvGrpSpPr>
          <p:cNvPr id="64" name="Groupe 63"/>
          <p:cNvGrpSpPr/>
          <p:nvPr/>
        </p:nvGrpSpPr>
        <p:grpSpPr>
          <a:xfrm>
            <a:off x="1830914" y="6237312"/>
            <a:ext cx="7386616" cy="276999"/>
            <a:chOff x="1830914" y="6309320"/>
            <a:chExt cx="7386616" cy="276999"/>
          </a:xfrm>
        </p:grpSpPr>
        <p:grpSp>
          <p:nvGrpSpPr>
            <p:cNvPr id="60" name="Groupe 63"/>
            <p:cNvGrpSpPr/>
            <p:nvPr/>
          </p:nvGrpSpPr>
          <p:grpSpPr>
            <a:xfrm rot="20740965" flipH="1">
              <a:off x="1830914" y="6411185"/>
              <a:ext cx="119311" cy="73269"/>
              <a:chOff x="3246408" y="3125738"/>
              <a:chExt cx="1829647" cy="879324"/>
            </a:xfrm>
            <a:solidFill>
              <a:schemeClr val="bg1"/>
            </a:solidFill>
          </p:grpSpPr>
          <p:sp>
            <p:nvSpPr>
              <p:cNvPr id="61" name="Rectangle à coins arrondis 60"/>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3246408" y="3125738"/>
                <a:ext cx="1656185" cy="261605"/>
              </a:xfrm>
              <a:prstGeom prst="rect">
                <a:avLst/>
              </a:prstGeom>
              <a:grpFill/>
            </p:spPr>
            <p:txBody>
              <a:bodyPr wrap="square">
                <a:spAutoFit/>
              </a:bodyPr>
              <a:lstStyle/>
              <a:p>
                <a:pPr lvl="0" algn="ctr"/>
                <a:endParaRPr lang="fr-FR" sz="1100" i="1" dirty="0">
                  <a:solidFill>
                    <a:prstClr val="black"/>
                  </a:solidFill>
                </a:endParaRPr>
              </a:p>
            </p:txBody>
          </p:sp>
        </p:grpSp>
        <p:sp>
          <p:nvSpPr>
            <p:cNvPr id="63" name="ZoneTexte 62"/>
            <p:cNvSpPr txBox="1"/>
            <p:nvPr/>
          </p:nvSpPr>
          <p:spPr>
            <a:xfrm>
              <a:off x="2089458" y="6309320"/>
              <a:ext cx="7128072" cy="276999"/>
            </a:xfrm>
            <a:prstGeom prst="rect">
              <a:avLst/>
            </a:prstGeom>
            <a:noFill/>
          </p:spPr>
          <p:txBody>
            <a:bodyPr wrap="square" rtlCol="0">
              <a:spAutoFit/>
            </a:bodyPr>
            <a:lstStyle/>
            <a:p>
              <a:r>
                <a:rPr lang="fr-FR" sz="1200" dirty="0" smtClean="0"/>
                <a:t>Organisation d’une « cérémonie » de fin de projet et valorisation des projets au sein des établissements</a:t>
              </a:r>
            </a:p>
          </p:txBody>
        </p:sp>
      </p:grpSp>
      <p:grpSp>
        <p:nvGrpSpPr>
          <p:cNvPr id="78" name="Groupe 77"/>
          <p:cNvGrpSpPr/>
          <p:nvPr/>
        </p:nvGrpSpPr>
        <p:grpSpPr>
          <a:xfrm>
            <a:off x="1907703" y="1700808"/>
            <a:ext cx="6696745" cy="1037729"/>
            <a:chOff x="1907703" y="1700808"/>
            <a:chExt cx="6696745" cy="1037729"/>
          </a:xfrm>
        </p:grpSpPr>
        <p:grpSp>
          <p:nvGrpSpPr>
            <p:cNvPr id="73" name="Groupe 72"/>
            <p:cNvGrpSpPr/>
            <p:nvPr/>
          </p:nvGrpSpPr>
          <p:grpSpPr>
            <a:xfrm>
              <a:off x="1907705" y="1700808"/>
              <a:ext cx="6670053" cy="276999"/>
              <a:chOff x="1907705" y="1700808"/>
              <a:chExt cx="6670053" cy="276999"/>
            </a:xfrm>
          </p:grpSpPr>
          <p:sp>
            <p:nvSpPr>
              <p:cNvPr id="14" name="ZoneTexte 13"/>
              <p:cNvSpPr txBox="1"/>
              <p:nvPr/>
            </p:nvSpPr>
            <p:spPr>
              <a:xfrm>
                <a:off x="2097758" y="1700808"/>
                <a:ext cx="6480000" cy="276999"/>
              </a:xfrm>
              <a:prstGeom prst="rect">
                <a:avLst/>
              </a:prstGeom>
              <a:noFill/>
            </p:spPr>
            <p:txBody>
              <a:bodyPr wrap="square" rtlCol="0">
                <a:spAutoFit/>
              </a:bodyPr>
              <a:lstStyle/>
              <a:p>
                <a:r>
                  <a:rPr lang="fr-FR" sz="1200" b="1" dirty="0" smtClean="0">
                    <a:solidFill>
                      <a:srgbClr val="4A7EBB"/>
                    </a:solidFill>
                  </a:rPr>
                  <a:t>Recherches documentaires </a:t>
                </a:r>
                <a:r>
                  <a:rPr lang="fr-FR" sz="1200" dirty="0" smtClean="0"/>
                  <a:t>sur la </a:t>
                </a:r>
                <a:r>
                  <a:rPr lang="fr-FR" sz="1200" dirty="0" smtClean="0">
                    <a:solidFill>
                      <a:schemeClr val="accent6">
                        <a:lumMod val="75000"/>
                      </a:schemeClr>
                    </a:solidFill>
                  </a:rPr>
                  <a:t>plateforme numérique</a:t>
                </a:r>
              </a:p>
            </p:txBody>
          </p:sp>
          <p:grpSp>
            <p:nvGrpSpPr>
              <p:cNvPr id="15" name="Groupe 63"/>
              <p:cNvGrpSpPr/>
              <p:nvPr/>
            </p:nvGrpSpPr>
            <p:grpSpPr>
              <a:xfrm rot="20740965" flipH="1">
                <a:off x="1907705" y="1857619"/>
                <a:ext cx="108000" cy="36000"/>
                <a:chOff x="3419863" y="3573014"/>
                <a:chExt cx="1656192" cy="432048"/>
              </a:xfrm>
              <a:solidFill>
                <a:schemeClr val="bg1"/>
              </a:solidFill>
            </p:grpSpPr>
            <p:sp>
              <p:nvSpPr>
                <p:cNvPr id="16" name="Rectangle à coins arrondis 15"/>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419863" y="3657595"/>
                  <a:ext cx="1656191" cy="261603"/>
                </a:xfrm>
                <a:prstGeom prst="rect">
                  <a:avLst/>
                </a:prstGeom>
                <a:grpFill/>
              </p:spPr>
              <p:txBody>
                <a:bodyPr wrap="square">
                  <a:spAutoFit/>
                </a:bodyPr>
                <a:lstStyle/>
                <a:p>
                  <a:pPr lvl="0" algn="ctr"/>
                  <a:endParaRPr lang="fr-FR" sz="1100" i="1" dirty="0">
                    <a:solidFill>
                      <a:prstClr val="black"/>
                    </a:solidFill>
                  </a:endParaRPr>
                </a:p>
              </p:txBody>
            </p:sp>
          </p:grpSp>
        </p:grpSp>
        <p:grpSp>
          <p:nvGrpSpPr>
            <p:cNvPr id="9" name="Groupe 74"/>
            <p:cNvGrpSpPr/>
            <p:nvPr/>
          </p:nvGrpSpPr>
          <p:grpSpPr>
            <a:xfrm>
              <a:off x="1907703" y="1916832"/>
              <a:ext cx="6670055" cy="461665"/>
              <a:chOff x="1868936" y="3029470"/>
              <a:chExt cx="6670055" cy="461665"/>
            </a:xfrm>
          </p:grpSpPr>
          <p:sp>
            <p:nvSpPr>
              <p:cNvPr id="10" name="Rectangle 9"/>
              <p:cNvSpPr/>
              <p:nvPr/>
            </p:nvSpPr>
            <p:spPr>
              <a:xfrm>
                <a:off x="2058991" y="3029470"/>
                <a:ext cx="6480000" cy="461665"/>
              </a:xfrm>
              <a:prstGeom prst="rect">
                <a:avLst/>
              </a:prstGeom>
            </p:spPr>
            <p:txBody>
              <a:bodyPr wrap="square">
                <a:spAutoFit/>
              </a:bodyPr>
              <a:lstStyle/>
              <a:p>
                <a:pPr algn="just"/>
                <a:r>
                  <a:rPr lang="fr-FR" sz="1200" b="1" dirty="0" smtClean="0">
                    <a:solidFill>
                      <a:srgbClr val="4A7EBB"/>
                    </a:solidFill>
                  </a:rPr>
                  <a:t>Instrument « énigme 1 » </a:t>
                </a:r>
                <a:r>
                  <a:rPr lang="fr-FR" sz="1200" dirty="0" smtClean="0"/>
                  <a:t>permet de prendre contact avec un scientifique de la Région (conseiller scientifique du club). Prise de contact par les élèves avec le scientifique via la </a:t>
                </a:r>
                <a:r>
                  <a:rPr lang="fr-FR" sz="1200" dirty="0" smtClean="0">
                    <a:solidFill>
                      <a:schemeClr val="accent6">
                        <a:lumMod val="75000"/>
                      </a:schemeClr>
                    </a:solidFill>
                  </a:rPr>
                  <a:t>plateforme numérique</a:t>
                </a:r>
              </a:p>
            </p:txBody>
          </p:sp>
          <p:grpSp>
            <p:nvGrpSpPr>
              <p:cNvPr id="11" name="Groupe 63"/>
              <p:cNvGrpSpPr/>
              <p:nvPr/>
            </p:nvGrpSpPr>
            <p:grpSpPr>
              <a:xfrm rot="20740965" flipH="1">
                <a:off x="1868936" y="3165358"/>
                <a:ext cx="108001" cy="36000"/>
                <a:chOff x="3419871" y="3573014"/>
                <a:chExt cx="1656201" cy="432048"/>
              </a:xfrm>
              <a:solidFill>
                <a:schemeClr val="bg1"/>
              </a:solidFill>
            </p:grpSpPr>
            <p:sp>
              <p:nvSpPr>
                <p:cNvPr id="12" name="Rectangle à coins arrondis 11"/>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419880" y="3657641"/>
                  <a:ext cx="1656192" cy="261604"/>
                </a:xfrm>
                <a:prstGeom prst="rect">
                  <a:avLst/>
                </a:prstGeom>
                <a:grpFill/>
              </p:spPr>
              <p:txBody>
                <a:bodyPr wrap="square">
                  <a:spAutoFit/>
                </a:bodyPr>
                <a:lstStyle/>
                <a:p>
                  <a:pPr lvl="0" algn="ctr"/>
                  <a:endParaRPr lang="fr-FR" sz="1100" i="1" dirty="0">
                    <a:solidFill>
                      <a:prstClr val="black"/>
                    </a:solidFill>
                  </a:endParaRPr>
                </a:p>
              </p:txBody>
            </p:sp>
          </p:grpSp>
        </p:grpSp>
        <p:sp>
          <p:nvSpPr>
            <p:cNvPr id="68" name="Rectangle 67"/>
            <p:cNvSpPr/>
            <p:nvPr/>
          </p:nvSpPr>
          <p:spPr>
            <a:xfrm rot="20740965" flipH="1">
              <a:off x="2060092" y="2399162"/>
              <a:ext cx="108000" cy="21798"/>
            </a:xfrm>
            <a:prstGeom prst="rect">
              <a:avLst/>
            </a:prstGeom>
            <a:solidFill>
              <a:schemeClr val="bg1"/>
            </a:solidFill>
          </p:spPr>
          <p:txBody>
            <a:bodyPr wrap="square">
              <a:spAutoFit/>
            </a:bodyPr>
            <a:lstStyle/>
            <a:p>
              <a:pPr lvl="0" algn="ctr"/>
              <a:endParaRPr lang="fr-FR" sz="1100" i="1" dirty="0">
                <a:solidFill>
                  <a:prstClr val="black"/>
                </a:solidFill>
              </a:endParaRPr>
            </a:p>
          </p:txBody>
        </p:sp>
        <p:grpSp>
          <p:nvGrpSpPr>
            <p:cNvPr id="74" name="Groupe 73"/>
            <p:cNvGrpSpPr/>
            <p:nvPr/>
          </p:nvGrpSpPr>
          <p:grpSpPr>
            <a:xfrm>
              <a:off x="1910479" y="2276872"/>
              <a:ext cx="6693969" cy="461665"/>
              <a:chOff x="1910479" y="2276872"/>
              <a:chExt cx="6693969" cy="461665"/>
            </a:xfrm>
          </p:grpSpPr>
          <p:sp>
            <p:nvSpPr>
              <p:cNvPr id="67" name="Rectangle 66"/>
              <p:cNvSpPr/>
              <p:nvPr/>
            </p:nvSpPr>
            <p:spPr>
              <a:xfrm>
                <a:off x="2124448" y="2276872"/>
                <a:ext cx="6480000" cy="461665"/>
              </a:xfrm>
              <a:prstGeom prst="rect">
                <a:avLst/>
              </a:prstGeom>
            </p:spPr>
            <p:txBody>
              <a:bodyPr wrap="square">
                <a:spAutoFit/>
              </a:bodyPr>
              <a:lstStyle/>
              <a:p>
                <a:pPr algn="just"/>
                <a:r>
                  <a:rPr lang="fr-FR" sz="1200" b="1" dirty="0" smtClean="0">
                    <a:solidFill>
                      <a:srgbClr val="4A7EBB"/>
                    </a:solidFill>
                  </a:rPr>
                  <a:t>Instrument « énigme 2 » </a:t>
                </a:r>
                <a:r>
                  <a:rPr lang="fr-FR" sz="1200" dirty="0" smtClean="0"/>
                  <a:t>permet de prendre contact avec un scientifique ailleurs dans le monde </a:t>
                </a:r>
              </a:p>
              <a:p>
                <a:pPr algn="just"/>
                <a:r>
                  <a:rPr lang="fr-FR" sz="1200" dirty="0" smtClean="0"/>
                  <a:t>Prise de contact par les élèves avec le scientifique via la </a:t>
                </a:r>
                <a:r>
                  <a:rPr lang="fr-FR" sz="1200" dirty="0" smtClean="0">
                    <a:solidFill>
                      <a:schemeClr val="accent6">
                        <a:lumMod val="75000"/>
                      </a:schemeClr>
                    </a:solidFill>
                  </a:rPr>
                  <a:t>plateforme numérique</a:t>
                </a:r>
              </a:p>
            </p:txBody>
          </p:sp>
          <p:sp>
            <p:nvSpPr>
              <p:cNvPr id="69" name="Rectangle à coins arrondis 68"/>
              <p:cNvSpPr/>
              <p:nvPr/>
            </p:nvSpPr>
            <p:spPr>
              <a:xfrm rot="20740965" flipH="1">
                <a:off x="1910479" y="2463300"/>
                <a:ext cx="108000" cy="3600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77" name="Groupe 76"/>
          <p:cNvGrpSpPr/>
          <p:nvPr/>
        </p:nvGrpSpPr>
        <p:grpSpPr>
          <a:xfrm>
            <a:off x="1868937" y="3212976"/>
            <a:ext cx="6735511" cy="853063"/>
            <a:chOff x="1868937" y="3296017"/>
            <a:chExt cx="6735511" cy="853063"/>
          </a:xfrm>
        </p:grpSpPr>
        <p:grpSp>
          <p:nvGrpSpPr>
            <p:cNvPr id="75" name="Groupe 74"/>
            <p:cNvGrpSpPr/>
            <p:nvPr/>
          </p:nvGrpSpPr>
          <p:grpSpPr>
            <a:xfrm>
              <a:off x="1869966" y="3296017"/>
              <a:ext cx="6707792" cy="666656"/>
              <a:chOff x="1869966" y="3296017"/>
              <a:chExt cx="6707792" cy="666656"/>
            </a:xfrm>
          </p:grpSpPr>
          <p:grpSp>
            <p:nvGrpSpPr>
              <p:cNvPr id="36" name="Groupe 70"/>
              <p:cNvGrpSpPr/>
              <p:nvPr/>
            </p:nvGrpSpPr>
            <p:grpSpPr>
              <a:xfrm>
                <a:off x="1869966" y="3296017"/>
                <a:ext cx="6707792" cy="276999"/>
                <a:chOff x="1831199" y="3841303"/>
                <a:chExt cx="6707792" cy="276999"/>
              </a:xfrm>
            </p:grpSpPr>
            <p:sp>
              <p:nvSpPr>
                <p:cNvPr id="42" name="ZoneTexte 41"/>
                <p:cNvSpPr txBox="1"/>
                <p:nvPr/>
              </p:nvSpPr>
              <p:spPr>
                <a:xfrm>
                  <a:off x="2058991" y="3841303"/>
                  <a:ext cx="6480000" cy="276999"/>
                </a:xfrm>
                <a:prstGeom prst="rect">
                  <a:avLst/>
                </a:prstGeom>
                <a:noFill/>
              </p:spPr>
              <p:txBody>
                <a:bodyPr wrap="square" rtlCol="0">
                  <a:spAutoFit/>
                </a:bodyPr>
                <a:lstStyle/>
                <a:p>
                  <a:r>
                    <a:rPr lang="fr-FR" sz="1200" dirty="0" smtClean="0"/>
                    <a:t>Mise en œuvre, en autonomie, du protocole de recherche « station météo » : relevé de données </a:t>
                  </a:r>
                  <a:endParaRPr lang="fr-FR" sz="1200" b="1" dirty="0" smtClean="0"/>
                </a:p>
              </p:txBody>
            </p:sp>
            <p:grpSp>
              <p:nvGrpSpPr>
                <p:cNvPr id="43" name="Groupe 63"/>
                <p:cNvGrpSpPr/>
                <p:nvPr/>
              </p:nvGrpSpPr>
              <p:grpSpPr>
                <a:xfrm rot="20740965" flipH="1">
                  <a:off x="1831199" y="3977191"/>
                  <a:ext cx="108000" cy="36000"/>
                  <a:chOff x="3419871" y="3573014"/>
                  <a:chExt cx="1656185" cy="432048"/>
                </a:xfrm>
                <a:solidFill>
                  <a:schemeClr val="bg1"/>
                </a:solidFill>
              </p:grpSpPr>
              <p:sp>
                <p:nvSpPr>
                  <p:cNvPr id="44" name="Rectangle à coins arrondis 43"/>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3419871" y="3657653"/>
                    <a:ext cx="1656185" cy="261605"/>
                  </a:xfrm>
                  <a:prstGeom prst="rect">
                    <a:avLst/>
                  </a:prstGeom>
                  <a:grpFill/>
                </p:spPr>
                <p:txBody>
                  <a:bodyPr wrap="square">
                    <a:spAutoFit/>
                  </a:bodyPr>
                  <a:lstStyle/>
                  <a:p>
                    <a:pPr lvl="0" algn="ctr"/>
                    <a:endParaRPr lang="fr-FR" sz="1100" i="1" dirty="0">
                      <a:solidFill>
                        <a:prstClr val="black"/>
                      </a:solidFill>
                    </a:endParaRPr>
                  </a:p>
                </p:txBody>
              </p:sp>
            </p:grpSp>
          </p:grpSp>
          <p:grpSp>
            <p:nvGrpSpPr>
              <p:cNvPr id="37" name="Groupe 71"/>
              <p:cNvGrpSpPr/>
              <p:nvPr/>
            </p:nvGrpSpPr>
            <p:grpSpPr>
              <a:xfrm>
                <a:off x="1877238" y="3501008"/>
                <a:ext cx="6700520" cy="461665"/>
                <a:chOff x="1838471" y="4057327"/>
                <a:chExt cx="6700520" cy="461665"/>
              </a:xfrm>
            </p:grpSpPr>
            <p:sp>
              <p:nvSpPr>
                <p:cNvPr id="38" name="ZoneTexte 37"/>
                <p:cNvSpPr txBox="1"/>
                <p:nvPr/>
              </p:nvSpPr>
              <p:spPr>
                <a:xfrm>
                  <a:off x="2058991" y="4057327"/>
                  <a:ext cx="6480000" cy="461665"/>
                </a:xfrm>
                <a:prstGeom prst="rect">
                  <a:avLst/>
                </a:prstGeom>
                <a:noFill/>
              </p:spPr>
              <p:txBody>
                <a:bodyPr wrap="square" rtlCol="0">
                  <a:spAutoFit/>
                </a:bodyPr>
                <a:lstStyle/>
                <a:p>
                  <a:r>
                    <a:rPr lang="fr-FR" sz="1200" dirty="0" smtClean="0"/>
                    <a:t>Elaboration et mise en œuvre d’un protocole de recherche avec le conseiller scientifique du club avec l’instrument « énigme 1 »</a:t>
                  </a:r>
                  <a:endParaRPr lang="fr-FR" sz="1200" b="1" dirty="0" smtClean="0"/>
                </a:p>
              </p:txBody>
            </p:sp>
            <p:grpSp>
              <p:nvGrpSpPr>
                <p:cNvPr id="39" name="Groupe 63"/>
                <p:cNvGrpSpPr/>
                <p:nvPr/>
              </p:nvGrpSpPr>
              <p:grpSpPr>
                <a:xfrm rot="20740965" flipH="1">
                  <a:off x="1838471" y="4193215"/>
                  <a:ext cx="108000" cy="36000"/>
                  <a:chOff x="3419871" y="3573014"/>
                  <a:chExt cx="1656185" cy="432048"/>
                </a:xfrm>
                <a:solidFill>
                  <a:schemeClr val="bg1"/>
                </a:solidFill>
              </p:grpSpPr>
              <p:sp>
                <p:nvSpPr>
                  <p:cNvPr id="40" name="Rectangle à coins arrondis 39"/>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3419871" y="3657653"/>
                    <a:ext cx="1656185" cy="261605"/>
                  </a:xfrm>
                  <a:prstGeom prst="rect">
                    <a:avLst/>
                  </a:prstGeom>
                  <a:grpFill/>
                </p:spPr>
                <p:txBody>
                  <a:bodyPr wrap="square">
                    <a:spAutoFit/>
                  </a:bodyPr>
                  <a:lstStyle/>
                  <a:p>
                    <a:pPr lvl="0" algn="ctr"/>
                    <a:endParaRPr lang="fr-FR" sz="1100" i="1" dirty="0">
                      <a:solidFill>
                        <a:prstClr val="black"/>
                      </a:solidFill>
                    </a:endParaRPr>
                  </a:p>
                </p:txBody>
              </p:sp>
            </p:grpSp>
          </p:grpSp>
        </p:grpSp>
        <p:sp>
          <p:nvSpPr>
            <p:cNvPr id="71" name="Rectangle 70"/>
            <p:cNvSpPr/>
            <p:nvPr/>
          </p:nvSpPr>
          <p:spPr>
            <a:xfrm rot="20740965" flipH="1">
              <a:off x="1903916" y="4015023"/>
              <a:ext cx="108000" cy="21798"/>
            </a:xfrm>
            <a:prstGeom prst="rect">
              <a:avLst/>
            </a:prstGeom>
            <a:solidFill>
              <a:schemeClr val="bg1"/>
            </a:solidFill>
          </p:spPr>
          <p:txBody>
            <a:bodyPr wrap="square">
              <a:spAutoFit/>
            </a:bodyPr>
            <a:lstStyle/>
            <a:p>
              <a:pPr lvl="0" algn="ctr"/>
              <a:endParaRPr lang="fr-FR" sz="1100" i="1" dirty="0">
                <a:solidFill>
                  <a:prstClr val="black"/>
                </a:solidFill>
              </a:endParaRPr>
            </a:p>
          </p:txBody>
        </p:sp>
        <p:grpSp>
          <p:nvGrpSpPr>
            <p:cNvPr id="76" name="Groupe 75"/>
            <p:cNvGrpSpPr/>
            <p:nvPr/>
          </p:nvGrpSpPr>
          <p:grpSpPr>
            <a:xfrm>
              <a:off x="1868937" y="3872081"/>
              <a:ext cx="6735511" cy="276999"/>
              <a:chOff x="1868937" y="3872081"/>
              <a:chExt cx="6735511" cy="276999"/>
            </a:xfrm>
          </p:grpSpPr>
          <p:sp>
            <p:nvSpPr>
              <p:cNvPr id="70" name="ZoneTexte 69"/>
              <p:cNvSpPr txBox="1"/>
              <p:nvPr/>
            </p:nvSpPr>
            <p:spPr>
              <a:xfrm>
                <a:off x="2124448" y="3872081"/>
                <a:ext cx="6480000" cy="276999"/>
              </a:xfrm>
              <a:prstGeom prst="rect">
                <a:avLst/>
              </a:prstGeom>
              <a:noFill/>
            </p:spPr>
            <p:txBody>
              <a:bodyPr wrap="square" rtlCol="0">
                <a:spAutoFit/>
              </a:bodyPr>
              <a:lstStyle/>
              <a:p>
                <a:r>
                  <a:rPr lang="fr-FR" sz="1200" dirty="0" smtClean="0"/>
                  <a:t>« Suivi » de l’expérimentation menée par le club qui  de « l’instrument énigme 2 »</a:t>
                </a:r>
                <a:endParaRPr lang="fr-FR" sz="1200" b="1" dirty="0" smtClean="0"/>
              </a:p>
            </p:txBody>
          </p:sp>
          <p:sp>
            <p:nvSpPr>
              <p:cNvPr id="72" name="Rectangle à coins arrondis 71"/>
              <p:cNvSpPr/>
              <p:nvPr/>
            </p:nvSpPr>
            <p:spPr>
              <a:xfrm rot="20740965" flipH="1">
                <a:off x="1868937" y="3956884"/>
                <a:ext cx="108000" cy="3600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rot="20768147">
            <a:off x="-496329" y="123364"/>
            <a:ext cx="3762783" cy="82671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Rectangle 5"/>
          <p:cNvSpPr/>
          <p:nvPr/>
        </p:nvSpPr>
        <p:spPr>
          <a:xfrm>
            <a:off x="539552" y="332656"/>
            <a:ext cx="5968942" cy="584775"/>
          </a:xfrm>
          <a:prstGeom prst="rect">
            <a:avLst/>
          </a:prstGeom>
          <a:solidFill>
            <a:schemeClr val="bg1"/>
          </a:solidFill>
        </p:spPr>
        <p:txBody>
          <a:bodyPr wrap="none">
            <a:spAutoFit/>
          </a:bodyPr>
          <a:lstStyle/>
          <a:p>
            <a:pPr lvl="0"/>
            <a:r>
              <a:rPr lang="fr-FR" sz="3200" b="1" dirty="0" smtClean="0">
                <a:solidFill>
                  <a:prstClr val="black"/>
                </a:solidFill>
              </a:rPr>
              <a:t>2. Rencontres avec un scientifique</a:t>
            </a:r>
          </a:p>
        </p:txBody>
      </p:sp>
      <p:cxnSp>
        <p:nvCxnSpPr>
          <p:cNvPr id="7" name="Connecteur droit 6"/>
          <p:cNvCxnSpPr>
            <a:stCxn id="26" idx="1"/>
          </p:cNvCxnSpPr>
          <p:nvPr/>
        </p:nvCxnSpPr>
        <p:spPr>
          <a:xfrm>
            <a:off x="791580" y="2456892"/>
            <a:ext cx="0" cy="4212468"/>
          </a:xfrm>
          <a:prstGeom prst="line">
            <a:avLst/>
          </a:prstGeom>
          <a:ln w="76200">
            <a:solidFill>
              <a:srgbClr val="4A7EBB"/>
            </a:solidFill>
          </a:ln>
        </p:spPr>
        <p:style>
          <a:lnRef idx="1">
            <a:schemeClr val="accent1"/>
          </a:lnRef>
          <a:fillRef idx="0">
            <a:schemeClr val="accent1"/>
          </a:fillRef>
          <a:effectRef idx="0">
            <a:schemeClr val="accent1"/>
          </a:effectRef>
          <a:fontRef idx="minor">
            <a:schemeClr val="tx1"/>
          </a:fontRef>
        </p:style>
      </p:cxnSp>
      <p:grpSp>
        <p:nvGrpSpPr>
          <p:cNvPr id="8" name="Groupe 7"/>
          <p:cNvGrpSpPr/>
          <p:nvPr/>
        </p:nvGrpSpPr>
        <p:grpSpPr>
          <a:xfrm>
            <a:off x="467544" y="3861048"/>
            <a:ext cx="1008112" cy="504056"/>
            <a:chOff x="1043608" y="2144906"/>
            <a:chExt cx="1008112" cy="504056"/>
          </a:xfrm>
        </p:grpSpPr>
        <p:sp>
          <p:nvSpPr>
            <p:cNvPr id="9" name="Rectangle à coins arrondis 8"/>
            <p:cNvSpPr/>
            <p:nvPr/>
          </p:nvSpPr>
          <p:spPr>
            <a:xfrm>
              <a:off x="1043608" y="2144906"/>
              <a:ext cx="1008112" cy="504056"/>
            </a:xfrm>
            <a:prstGeom prst="roundRect">
              <a:avLst/>
            </a:prstGeom>
            <a:solidFill>
              <a:schemeClr val="bg1"/>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0" name="ZoneTexte 9"/>
            <p:cNvSpPr txBox="1"/>
            <p:nvPr/>
          </p:nvSpPr>
          <p:spPr>
            <a:xfrm>
              <a:off x="1179390" y="2216914"/>
              <a:ext cx="736548" cy="307777"/>
            </a:xfrm>
            <a:prstGeom prst="rect">
              <a:avLst/>
            </a:prstGeom>
            <a:noFill/>
          </p:spPr>
          <p:txBody>
            <a:bodyPr wrap="none" rtlCol="0">
              <a:spAutoFit/>
            </a:bodyPr>
            <a:lstStyle/>
            <a:p>
              <a:pPr algn="ctr"/>
              <a:r>
                <a:rPr lang="fr-FR" sz="1400" b="1" dirty="0" smtClean="0"/>
                <a:t>Etape 1</a:t>
              </a:r>
            </a:p>
          </p:txBody>
        </p:sp>
      </p:grpSp>
      <p:grpSp>
        <p:nvGrpSpPr>
          <p:cNvPr id="11" name="Groupe 10"/>
          <p:cNvGrpSpPr/>
          <p:nvPr/>
        </p:nvGrpSpPr>
        <p:grpSpPr>
          <a:xfrm>
            <a:off x="467544" y="4941168"/>
            <a:ext cx="1008112" cy="504056"/>
            <a:chOff x="1043608" y="2144906"/>
            <a:chExt cx="1008112" cy="504056"/>
          </a:xfrm>
        </p:grpSpPr>
        <p:sp>
          <p:nvSpPr>
            <p:cNvPr id="12" name="Rectangle à coins arrondis 11"/>
            <p:cNvSpPr/>
            <p:nvPr/>
          </p:nvSpPr>
          <p:spPr>
            <a:xfrm>
              <a:off x="1043608" y="2144906"/>
              <a:ext cx="1008112" cy="504056"/>
            </a:xfrm>
            <a:prstGeom prst="roundRect">
              <a:avLst/>
            </a:prstGeom>
            <a:solidFill>
              <a:schemeClr val="bg1"/>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3" name="ZoneTexte 12"/>
            <p:cNvSpPr txBox="1"/>
            <p:nvPr/>
          </p:nvSpPr>
          <p:spPr>
            <a:xfrm>
              <a:off x="1179390" y="2269177"/>
              <a:ext cx="736547" cy="307777"/>
            </a:xfrm>
            <a:prstGeom prst="rect">
              <a:avLst/>
            </a:prstGeom>
            <a:noFill/>
          </p:spPr>
          <p:txBody>
            <a:bodyPr wrap="none" rtlCol="0">
              <a:spAutoFit/>
            </a:bodyPr>
            <a:lstStyle/>
            <a:p>
              <a:pPr algn="ctr"/>
              <a:r>
                <a:rPr lang="fr-FR" sz="1400" b="1" dirty="0" smtClean="0"/>
                <a:t>Etape 2</a:t>
              </a:r>
            </a:p>
          </p:txBody>
        </p:sp>
      </p:grpSp>
      <p:sp>
        <p:nvSpPr>
          <p:cNvPr id="26" name="Rectangle à coins arrondis 25"/>
          <p:cNvSpPr/>
          <p:nvPr/>
        </p:nvSpPr>
        <p:spPr>
          <a:xfrm>
            <a:off x="791580" y="1700808"/>
            <a:ext cx="7848872" cy="1512168"/>
          </a:xfrm>
          <a:prstGeom prst="roundRect">
            <a:avLst/>
          </a:prstGeom>
          <a:noFill/>
          <a:ln w="762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1259632" y="1916832"/>
            <a:ext cx="6696744" cy="1169551"/>
          </a:xfrm>
          <a:prstGeom prst="rect">
            <a:avLst/>
          </a:prstGeom>
        </p:spPr>
        <p:txBody>
          <a:bodyPr wrap="square">
            <a:spAutoFit/>
          </a:bodyPr>
          <a:lstStyle/>
          <a:p>
            <a:pPr algn="just"/>
            <a:r>
              <a:rPr lang="fr-FR" sz="1400" dirty="0" smtClean="0"/>
              <a:t>Dans un établissement scolaire, ou à l’occasion d’un événement (Fête de la Science, festival de film documentaire scientifique, exposition…) des rencontres peuvent être organisées entre des groupes de jeunes et des scientifiques et des animations peuvent être proposées sur un stand. </a:t>
            </a:r>
            <a:r>
              <a:rPr lang="fr-FR" sz="1400" b="1" i="1" dirty="0" smtClean="0"/>
              <a:t>Ces rencontres sont l’occasion pour les enseignants de proposer à leurs élèves d’approfondir un projet pédagogique qu’ils mènent en classe. </a:t>
            </a:r>
          </a:p>
        </p:txBody>
      </p:sp>
      <p:grpSp>
        <p:nvGrpSpPr>
          <p:cNvPr id="35" name="Groupe 73"/>
          <p:cNvGrpSpPr/>
          <p:nvPr/>
        </p:nvGrpSpPr>
        <p:grpSpPr>
          <a:xfrm>
            <a:off x="1619672" y="3913311"/>
            <a:ext cx="6670054" cy="307777"/>
            <a:chOff x="1868937" y="2813446"/>
            <a:chExt cx="6670054" cy="307777"/>
          </a:xfrm>
        </p:grpSpPr>
        <p:sp>
          <p:nvSpPr>
            <p:cNvPr id="41" name="ZoneTexte 40"/>
            <p:cNvSpPr txBox="1"/>
            <p:nvPr/>
          </p:nvSpPr>
          <p:spPr>
            <a:xfrm>
              <a:off x="2058991" y="2813446"/>
              <a:ext cx="6480000" cy="307777"/>
            </a:xfrm>
            <a:prstGeom prst="rect">
              <a:avLst/>
            </a:prstGeom>
            <a:noFill/>
          </p:spPr>
          <p:txBody>
            <a:bodyPr wrap="square" rtlCol="0">
              <a:spAutoFit/>
            </a:bodyPr>
            <a:lstStyle/>
            <a:p>
              <a:r>
                <a:rPr lang="fr-FR" sz="1400" b="1" dirty="0" smtClean="0"/>
                <a:t>Préparation</a:t>
              </a:r>
              <a:r>
                <a:rPr lang="fr-FR" sz="1400" dirty="0" smtClean="0"/>
                <a:t> de la rencontre avec le scientifique ou de la venue à stand </a:t>
              </a:r>
            </a:p>
          </p:txBody>
        </p:sp>
        <p:grpSp>
          <p:nvGrpSpPr>
            <p:cNvPr id="42" name="Groupe 63"/>
            <p:cNvGrpSpPr/>
            <p:nvPr/>
          </p:nvGrpSpPr>
          <p:grpSpPr>
            <a:xfrm rot="20740965" flipH="1">
              <a:off x="1868937" y="2949334"/>
              <a:ext cx="108000" cy="36000"/>
              <a:chOff x="3419871" y="3573014"/>
              <a:chExt cx="1656185" cy="432048"/>
            </a:xfrm>
            <a:solidFill>
              <a:schemeClr val="bg1"/>
            </a:solidFill>
          </p:grpSpPr>
          <p:sp>
            <p:nvSpPr>
              <p:cNvPr id="43" name="Rectangle à coins arrondis 42"/>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sp>
        <p:nvSpPr>
          <p:cNvPr id="29" name="Rectangle 28"/>
          <p:cNvSpPr/>
          <p:nvPr/>
        </p:nvSpPr>
        <p:spPr>
          <a:xfrm>
            <a:off x="1979712" y="4201343"/>
            <a:ext cx="6264696" cy="307777"/>
          </a:xfrm>
          <a:prstGeom prst="rect">
            <a:avLst/>
          </a:prstGeom>
        </p:spPr>
        <p:txBody>
          <a:bodyPr wrap="square">
            <a:spAutoFit/>
          </a:bodyPr>
          <a:lstStyle/>
          <a:p>
            <a:r>
              <a:rPr lang="fr-FR" sz="1400" dirty="0" smtClean="0"/>
              <a:t>Utilisation des ressources documentaires de la </a:t>
            </a:r>
            <a:r>
              <a:rPr lang="fr-FR" sz="1400" dirty="0" smtClean="0">
                <a:solidFill>
                  <a:schemeClr val="accent6">
                    <a:lumMod val="75000"/>
                  </a:schemeClr>
                </a:solidFill>
              </a:rPr>
              <a:t>plateforme numérique</a:t>
            </a:r>
          </a:p>
        </p:txBody>
      </p:sp>
      <p:sp>
        <p:nvSpPr>
          <p:cNvPr id="31" name="Rectangle 30"/>
          <p:cNvSpPr/>
          <p:nvPr/>
        </p:nvSpPr>
        <p:spPr>
          <a:xfrm>
            <a:off x="1979712" y="4437112"/>
            <a:ext cx="6264696" cy="307777"/>
          </a:xfrm>
          <a:prstGeom prst="rect">
            <a:avLst/>
          </a:prstGeom>
        </p:spPr>
        <p:txBody>
          <a:bodyPr wrap="square">
            <a:spAutoFit/>
          </a:bodyPr>
          <a:lstStyle/>
          <a:p>
            <a:r>
              <a:rPr lang="fr-FR" sz="1400" dirty="0" smtClean="0"/>
              <a:t>Interpellation du scientifique rencontré à travers la </a:t>
            </a:r>
            <a:r>
              <a:rPr lang="fr-FR" sz="1400" dirty="0" smtClean="0">
                <a:solidFill>
                  <a:schemeClr val="accent6">
                    <a:lumMod val="75000"/>
                  </a:schemeClr>
                </a:solidFill>
              </a:rPr>
              <a:t>plateforme numérique</a:t>
            </a:r>
          </a:p>
        </p:txBody>
      </p:sp>
      <p:grpSp>
        <p:nvGrpSpPr>
          <p:cNvPr id="45" name="Groupe 73"/>
          <p:cNvGrpSpPr/>
          <p:nvPr/>
        </p:nvGrpSpPr>
        <p:grpSpPr>
          <a:xfrm>
            <a:off x="1619672" y="5013176"/>
            <a:ext cx="6670054" cy="523220"/>
            <a:chOff x="1868937" y="2813446"/>
            <a:chExt cx="6670054" cy="523220"/>
          </a:xfrm>
        </p:grpSpPr>
        <p:sp>
          <p:nvSpPr>
            <p:cNvPr id="46" name="ZoneTexte 45"/>
            <p:cNvSpPr txBox="1"/>
            <p:nvPr/>
          </p:nvSpPr>
          <p:spPr>
            <a:xfrm>
              <a:off x="2058991" y="2813446"/>
              <a:ext cx="6480000" cy="523220"/>
            </a:xfrm>
            <a:prstGeom prst="rect">
              <a:avLst/>
            </a:prstGeom>
            <a:noFill/>
          </p:spPr>
          <p:txBody>
            <a:bodyPr wrap="square" rtlCol="0">
              <a:spAutoFit/>
            </a:bodyPr>
            <a:lstStyle/>
            <a:p>
              <a:r>
                <a:rPr lang="fr-FR" sz="1400" b="1" dirty="0" smtClean="0"/>
                <a:t>Participation</a:t>
              </a:r>
              <a:r>
                <a:rPr lang="fr-FR" sz="1400" dirty="0" smtClean="0"/>
                <a:t> à la rencontre ou visite d’un stand</a:t>
              </a:r>
            </a:p>
            <a:p>
              <a:r>
                <a:rPr lang="fr-FR" sz="1400" dirty="0" smtClean="0"/>
                <a:t>dans le cadre de la Fête de la science par exemple</a:t>
              </a:r>
            </a:p>
          </p:txBody>
        </p:sp>
        <p:grpSp>
          <p:nvGrpSpPr>
            <p:cNvPr id="47" name="Groupe 63"/>
            <p:cNvGrpSpPr/>
            <p:nvPr/>
          </p:nvGrpSpPr>
          <p:grpSpPr>
            <a:xfrm rot="20740965" flipH="1">
              <a:off x="1868937" y="2949334"/>
              <a:ext cx="108000" cy="36000"/>
              <a:chOff x="3419871" y="3573014"/>
              <a:chExt cx="1656185" cy="432048"/>
            </a:xfrm>
            <a:solidFill>
              <a:schemeClr val="bg1"/>
            </a:solidFill>
          </p:grpSpPr>
          <p:sp>
            <p:nvSpPr>
              <p:cNvPr id="48" name="Rectangle à coins arrondis 47"/>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pic>
        <p:nvPicPr>
          <p:cNvPr id="51" name="Image 50" descr="IRD_27985 Sarr Anne-Marie.jpg"/>
          <p:cNvPicPr>
            <a:picLocks noChangeAspect="1"/>
          </p:cNvPicPr>
          <p:nvPr/>
        </p:nvPicPr>
        <p:blipFill>
          <a:blip r:embed="rId2" cstate="print"/>
          <a:stretch>
            <a:fillRect/>
          </a:stretch>
        </p:blipFill>
        <p:spPr>
          <a:xfrm rot="537522">
            <a:off x="6863667" y="5055178"/>
            <a:ext cx="2142741" cy="1607056"/>
          </a:xfrm>
          <a:prstGeom prst="rect">
            <a:avLst/>
          </a:prstGeom>
          <a:noFill/>
          <a:ln w="38100">
            <a:solidFill>
              <a:schemeClr val="tx2">
                <a:lumMod val="75000"/>
              </a:schemeClr>
            </a:solidFill>
          </a:ln>
        </p:spPr>
      </p:pic>
      <p:pic>
        <p:nvPicPr>
          <p:cNvPr id="50" name="Image 49" descr="IRD_39355 Sabrié Marie-Lise.jpg"/>
          <p:cNvPicPr>
            <a:picLocks noChangeAspect="1"/>
          </p:cNvPicPr>
          <p:nvPr/>
        </p:nvPicPr>
        <p:blipFill>
          <a:blip r:embed="rId3" cstate="print"/>
          <a:stretch>
            <a:fillRect/>
          </a:stretch>
        </p:blipFill>
        <p:spPr>
          <a:xfrm rot="20699612">
            <a:off x="5754670" y="4962649"/>
            <a:ext cx="1380393" cy="1844824"/>
          </a:xfrm>
          <a:prstGeom prst="rect">
            <a:avLst/>
          </a:prstGeom>
          <a:noFill/>
          <a:ln w="38100">
            <a:solidFill>
              <a:schemeClr val="tx2">
                <a:lumMod val="75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rot="20768147">
            <a:off x="-496329" y="123364"/>
            <a:ext cx="3762783" cy="82671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Rectangle 13"/>
          <p:cNvSpPr/>
          <p:nvPr/>
        </p:nvSpPr>
        <p:spPr>
          <a:xfrm>
            <a:off x="539552" y="332656"/>
            <a:ext cx="4080541" cy="584775"/>
          </a:xfrm>
          <a:prstGeom prst="rect">
            <a:avLst/>
          </a:prstGeom>
          <a:solidFill>
            <a:schemeClr val="bg1"/>
          </a:solidFill>
        </p:spPr>
        <p:txBody>
          <a:bodyPr wrap="none">
            <a:spAutoFit/>
          </a:bodyPr>
          <a:lstStyle/>
          <a:p>
            <a:pPr lvl="0"/>
            <a:r>
              <a:rPr lang="fr-FR" sz="3200" b="1" dirty="0" smtClean="0">
                <a:solidFill>
                  <a:prstClr val="black"/>
                </a:solidFill>
              </a:rPr>
              <a:t>3. Activités autonomes</a:t>
            </a:r>
          </a:p>
        </p:txBody>
      </p:sp>
      <p:cxnSp>
        <p:nvCxnSpPr>
          <p:cNvPr id="15" name="Connecteur droit 14"/>
          <p:cNvCxnSpPr>
            <a:stCxn id="22" idx="1"/>
          </p:cNvCxnSpPr>
          <p:nvPr/>
        </p:nvCxnSpPr>
        <p:spPr>
          <a:xfrm>
            <a:off x="791580" y="2384884"/>
            <a:ext cx="0" cy="4284476"/>
          </a:xfrm>
          <a:prstGeom prst="line">
            <a:avLst/>
          </a:prstGeom>
          <a:ln w="76200">
            <a:solidFill>
              <a:srgbClr val="4A7EBB"/>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791580" y="1700808"/>
            <a:ext cx="7848872" cy="1368152"/>
          </a:xfrm>
          <a:prstGeom prst="roundRect">
            <a:avLst/>
          </a:prstGeom>
          <a:noFill/>
          <a:ln w="762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259632" y="2042264"/>
            <a:ext cx="6696744" cy="738664"/>
          </a:xfrm>
          <a:prstGeom prst="rect">
            <a:avLst/>
          </a:prstGeom>
        </p:spPr>
        <p:txBody>
          <a:bodyPr wrap="square">
            <a:spAutoFit/>
          </a:bodyPr>
          <a:lstStyle/>
          <a:p>
            <a:pPr algn="just"/>
            <a:r>
              <a:rPr lang="fr-FR" sz="1400" dirty="0" smtClean="0"/>
              <a:t>Les ressources documentaires mises en ligne sur la plateforme et les fonctionnalités proposées par la plateforme numérique du dispositif peuvent être utiliser en classe pour mener un travail sur les changements climatiques. </a:t>
            </a:r>
            <a:endParaRPr lang="fr-FR" sz="1400" b="1" i="1" dirty="0" smtClean="0"/>
          </a:p>
        </p:txBody>
      </p:sp>
      <p:grpSp>
        <p:nvGrpSpPr>
          <p:cNvPr id="25" name="Groupe 73"/>
          <p:cNvGrpSpPr/>
          <p:nvPr/>
        </p:nvGrpSpPr>
        <p:grpSpPr>
          <a:xfrm>
            <a:off x="1547664" y="3985319"/>
            <a:ext cx="6670054" cy="523220"/>
            <a:chOff x="1868937" y="2813446"/>
            <a:chExt cx="6670054" cy="523220"/>
          </a:xfrm>
        </p:grpSpPr>
        <p:sp>
          <p:nvSpPr>
            <p:cNvPr id="26" name="ZoneTexte 25"/>
            <p:cNvSpPr txBox="1"/>
            <p:nvPr/>
          </p:nvSpPr>
          <p:spPr>
            <a:xfrm>
              <a:off x="2058991" y="2813446"/>
              <a:ext cx="6480000" cy="523220"/>
            </a:xfrm>
            <a:prstGeom prst="rect">
              <a:avLst/>
            </a:prstGeom>
            <a:noFill/>
          </p:spPr>
          <p:txBody>
            <a:bodyPr wrap="square" rtlCol="0">
              <a:spAutoFit/>
            </a:bodyPr>
            <a:lstStyle/>
            <a:p>
              <a:r>
                <a:rPr lang="fr-FR" sz="1400" dirty="0" smtClean="0"/>
                <a:t>Pour préparer et documenter un cours ou un projet de classe sur les changements climatiques</a:t>
              </a:r>
            </a:p>
          </p:txBody>
        </p:sp>
        <p:grpSp>
          <p:nvGrpSpPr>
            <p:cNvPr id="27" name="Groupe 63"/>
            <p:cNvGrpSpPr/>
            <p:nvPr/>
          </p:nvGrpSpPr>
          <p:grpSpPr>
            <a:xfrm rot="20740965" flipH="1">
              <a:off x="1868937" y="2949334"/>
              <a:ext cx="108000" cy="36000"/>
              <a:chOff x="3419871" y="3573014"/>
              <a:chExt cx="1656185" cy="432048"/>
            </a:xfrm>
            <a:solidFill>
              <a:schemeClr val="bg1"/>
            </a:solidFill>
          </p:grpSpPr>
          <p:sp>
            <p:nvSpPr>
              <p:cNvPr id="28" name="Rectangle à coins arrondis 27"/>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grpSp>
        <p:nvGrpSpPr>
          <p:cNvPr id="31" name="Groupe 30"/>
          <p:cNvGrpSpPr/>
          <p:nvPr/>
        </p:nvGrpSpPr>
        <p:grpSpPr>
          <a:xfrm>
            <a:off x="179512" y="3501008"/>
            <a:ext cx="1656184" cy="504056"/>
            <a:chOff x="755576" y="2144906"/>
            <a:chExt cx="1656184" cy="504056"/>
          </a:xfrm>
        </p:grpSpPr>
        <p:sp>
          <p:nvSpPr>
            <p:cNvPr id="32" name="Rectangle à coins arrondis 31"/>
            <p:cNvSpPr/>
            <p:nvPr/>
          </p:nvSpPr>
          <p:spPr>
            <a:xfrm>
              <a:off x="755576" y="2144906"/>
              <a:ext cx="1656184" cy="504056"/>
            </a:xfrm>
            <a:prstGeom prst="roundRect">
              <a:avLst/>
            </a:prstGeom>
            <a:solidFill>
              <a:schemeClr val="bg1"/>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33" name="ZoneTexte 32"/>
            <p:cNvSpPr txBox="1"/>
            <p:nvPr/>
          </p:nvSpPr>
          <p:spPr>
            <a:xfrm>
              <a:off x="804012" y="2216914"/>
              <a:ext cx="1607748" cy="307777"/>
            </a:xfrm>
            <a:prstGeom prst="rect">
              <a:avLst/>
            </a:prstGeom>
            <a:noFill/>
          </p:spPr>
          <p:txBody>
            <a:bodyPr wrap="none" rtlCol="0">
              <a:spAutoFit/>
            </a:bodyPr>
            <a:lstStyle/>
            <a:p>
              <a:pPr algn="ctr"/>
              <a:r>
                <a:rPr lang="fr-FR" sz="1400" b="1" dirty="0" smtClean="0"/>
                <a:t>Par les enseignants</a:t>
              </a:r>
            </a:p>
          </p:txBody>
        </p:sp>
      </p:grpSp>
      <p:grpSp>
        <p:nvGrpSpPr>
          <p:cNvPr id="35" name="Groupe 34"/>
          <p:cNvGrpSpPr/>
          <p:nvPr/>
        </p:nvGrpSpPr>
        <p:grpSpPr>
          <a:xfrm>
            <a:off x="191297" y="5229200"/>
            <a:ext cx="1656184" cy="504056"/>
            <a:chOff x="755576" y="2144906"/>
            <a:chExt cx="1656184" cy="504056"/>
          </a:xfrm>
        </p:grpSpPr>
        <p:sp>
          <p:nvSpPr>
            <p:cNvPr id="36" name="Rectangle à coins arrondis 35"/>
            <p:cNvSpPr/>
            <p:nvPr/>
          </p:nvSpPr>
          <p:spPr>
            <a:xfrm>
              <a:off x="755576" y="2144906"/>
              <a:ext cx="1656184" cy="504056"/>
            </a:xfrm>
            <a:prstGeom prst="roundRect">
              <a:avLst/>
            </a:prstGeom>
            <a:solidFill>
              <a:schemeClr val="bg1"/>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37" name="ZoneTexte 36"/>
            <p:cNvSpPr txBox="1"/>
            <p:nvPr/>
          </p:nvSpPr>
          <p:spPr>
            <a:xfrm>
              <a:off x="955036" y="2269177"/>
              <a:ext cx="1185261" cy="307777"/>
            </a:xfrm>
            <a:prstGeom prst="rect">
              <a:avLst/>
            </a:prstGeom>
            <a:noFill/>
          </p:spPr>
          <p:txBody>
            <a:bodyPr wrap="none" rtlCol="0">
              <a:spAutoFit/>
            </a:bodyPr>
            <a:lstStyle/>
            <a:p>
              <a:pPr algn="ctr"/>
              <a:r>
                <a:rPr lang="fr-FR" sz="1400" b="1" dirty="0" smtClean="0"/>
                <a:t>Par les élèves</a:t>
              </a:r>
            </a:p>
          </p:txBody>
        </p:sp>
      </p:grpSp>
      <p:grpSp>
        <p:nvGrpSpPr>
          <p:cNvPr id="38" name="Groupe 73"/>
          <p:cNvGrpSpPr/>
          <p:nvPr/>
        </p:nvGrpSpPr>
        <p:grpSpPr>
          <a:xfrm>
            <a:off x="1547664" y="5661248"/>
            <a:ext cx="6670054" cy="523220"/>
            <a:chOff x="1868937" y="2813446"/>
            <a:chExt cx="6670054" cy="523220"/>
          </a:xfrm>
        </p:grpSpPr>
        <p:sp>
          <p:nvSpPr>
            <p:cNvPr id="39" name="ZoneTexte 38"/>
            <p:cNvSpPr txBox="1"/>
            <p:nvPr/>
          </p:nvSpPr>
          <p:spPr>
            <a:xfrm>
              <a:off x="2058991" y="2813446"/>
              <a:ext cx="6480000" cy="523220"/>
            </a:xfrm>
            <a:prstGeom prst="rect">
              <a:avLst/>
            </a:prstGeom>
            <a:noFill/>
          </p:spPr>
          <p:txBody>
            <a:bodyPr wrap="square" rtlCol="0">
              <a:spAutoFit/>
            </a:bodyPr>
            <a:lstStyle/>
            <a:p>
              <a:r>
                <a:rPr lang="fr-FR" sz="1400" dirty="0" smtClean="0"/>
                <a:t>Pour faire des recherches documentaires dans le cadre d’exposés, de projets de groupes (TPE)</a:t>
              </a:r>
            </a:p>
          </p:txBody>
        </p:sp>
        <p:grpSp>
          <p:nvGrpSpPr>
            <p:cNvPr id="40" name="Groupe 63"/>
            <p:cNvGrpSpPr/>
            <p:nvPr/>
          </p:nvGrpSpPr>
          <p:grpSpPr>
            <a:xfrm rot="20740965" flipH="1">
              <a:off x="1868937" y="2949334"/>
              <a:ext cx="108000" cy="36000"/>
              <a:chOff x="3419871" y="3573014"/>
              <a:chExt cx="1656185" cy="432048"/>
            </a:xfrm>
            <a:solidFill>
              <a:schemeClr val="bg1"/>
            </a:solidFill>
          </p:grpSpPr>
          <p:sp>
            <p:nvSpPr>
              <p:cNvPr id="41" name="Rectangle à coins arrondis 40"/>
              <p:cNvSpPr/>
              <p:nvPr/>
            </p:nvSpPr>
            <p:spPr>
              <a:xfrm>
                <a:off x="3419871" y="3573014"/>
                <a:ext cx="1656184"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419872" y="3657654"/>
                <a:ext cx="1656184" cy="261610"/>
              </a:xfrm>
              <a:prstGeom prst="rect">
                <a:avLst/>
              </a:prstGeom>
              <a:grpFill/>
            </p:spPr>
            <p:txBody>
              <a:bodyPr wrap="square">
                <a:spAutoFit/>
              </a:bodyPr>
              <a:lstStyle/>
              <a:p>
                <a:pPr lvl="0" algn="ctr"/>
                <a:endParaRPr lang="fr-FR" sz="1100" i="1" dirty="0">
                  <a:solidFill>
                    <a:prstClr val="black"/>
                  </a:solidFill>
                </a:endParaRPr>
              </a:p>
            </p:txBody>
          </p:sp>
        </p:grpSp>
      </p:grpSp>
      <p:grpSp>
        <p:nvGrpSpPr>
          <p:cNvPr id="43" name="Groupe 73"/>
          <p:cNvGrpSpPr/>
          <p:nvPr/>
        </p:nvGrpSpPr>
        <p:grpSpPr>
          <a:xfrm>
            <a:off x="1535734" y="4417367"/>
            <a:ext cx="6681984" cy="523220"/>
            <a:chOff x="1857007" y="2957462"/>
            <a:chExt cx="6681984" cy="523220"/>
          </a:xfrm>
        </p:grpSpPr>
        <p:sp>
          <p:nvSpPr>
            <p:cNvPr id="44" name="ZoneTexte 43"/>
            <p:cNvSpPr txBox="1"/>
            <p:nvPr/>
          </p:nvSpPr>
          <p:spPr>
            <a:xfrm>
              <a:off x="2058991" y="2957462"/>
              <a:ext cx="6480000" cy="523220"/>
            </a:xfrm>
            <a:prstGeom prst="rect">
              <a:avLst/>
            </a:prstGeom>
            <a:noFill/>
          </p:spPr>
          <p:txBody>
            <a:bodyPr wrap="square" rtlCol="0">
              <a:spAutoFit/>
            </a:bodyPr>
            <a:lstStyle/>
            <a:p>
              <a:r>
                <a:rPr lang="fr-FR" sz="1400" dirty="0" smtClean="0"/>
                <a:t>En amont ou en aval d’une sortie scolaire abordant la question des changements climatiques </a:t>
              </a:r>
            </a:p>
          </p:txBody>
        </p:sp>
        <p:grpSp>
          <p:nvGrpSpPr>
            <p:cNvPr id="45" name="Groupe 63"/>
            <p:cNvGrpSpPr/>
            <p:nvPr/>
          </p:nvGrpSpPr>
          <p:grpSpPr>
            <a:xfrm rot="20740965" flipH="1">
              <a:off x="1857007" y="3063507"/>
              <a:ext cx="130094" cy="115426"/>
              <a:chOff x="3847172" y="4883285"/>
              <a:chExt cx="1995009" cy="1385270"/>
            </a:xfrm>
            <a:solidFill>
              <a:schemeClr val="bg1"/>
            </a:solidFill>
          </p:grpSpPr>
          <p:sp>
            <p:nvSpPr>
              <p:cNvPr id="46" name="Rectangle à coins arrondis 45"/>
              <p:cNvSpPr/>
              <p:nvPr/>
            </p:nvSpPr>
            <p:spPr>
              <a:xfrm>
                <a:off x="3847172" y="4883285"/>
                <a:ext cx="1656189" cy="432048"/>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4185999" y="6006951"/>
                <a:ext cx="1656182" cy="261604"/>
              </a:xfrm>
              <a:prstGeom prst="rect">
                <a:avLst/>
              </a:prstGeom>
              <a:grpFill/>
            </p:spPr>
            <p:txBody>
              <a:bodyPr wrap="square">
                <a:spAutoFit/>
              </a:bodyPr>
              <a:lstStyle/>
              <a:p>
                <a:pPr lvl="0" algn="ctr"/>
                <a:endParaRPr lang="fr-FR" sz="1100" i="1" dirty="0">
                  <a:solidFill>
                    <a:prstClr val="black"/>
                  </a:solidFill>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887</Words>
  <Application>Microsoft Office PowerPoint</Application>
  <PresentationFormat>Affichage à l'écran (4:3)</PresentationFormat>
  <Paragraphs>120</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Company>IRD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nisin</dc:creator>
  <cp:lastModifiedBy>kdelauna</cp:lastModifiedBy>
  <cp:revision>65</cp:revision>
  <dcterms:created xsi:type="dcterms:W3CDTF">2015-02-24T16:26:15Z</dcterms:created>
  <dcterms:modified xsi:type="dcterms:W3CDTF">2015-04-07T08:05:06Z</dcterms:modified>
</cp:coreProperties>
</file>